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5" r:id="rId6"/>
    <p:sldId id="260" r:id="rId7"/>
    <p:sldId id="267" r:id="rId8"/>
    <p:sldId id="261" r:id="rId9"/>
    <p:sldId id="266" r:id="rId10"/>
    <p:sldId id="262" r:id="rId11"/>
    <p:sldId id="268" r:id="rId12"/>
    <p:sldId id="269" r:id="rId13"/>
    <p:sldId id="263" r:id="rId14"/>
    <p:sldId id="264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300" r:id="rId4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0109E-A41E-4AC8-8364-F497DB850183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916C5C8-A59E-4B3D-9557-F12873977887}">
      <dgm:prSet phldrT="[Text]" custT="1"/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12.5ha of </a:t>
          </a:r>
          <a:r>
            <a:rPr lang="en-US" sz="2000" dirty="0" err="1" smtClean="0">
              <a:latin typeface="Cambria" pitchFamily="18" charset="0"/>
            </a:rPr>
            <a:t>culturable</a:t>
          </a:r>
          <a:r>
            <a:rPr lang="en-US" sz="2000" dirty="0" smtClean="0">
              <a:latin typeface="Cambria" pitchFamily="18" charset="0"/>
            </a:rPr>
            <a:t> waste land has been brought back  to cultivation</a:t>
          </a:r>
          <a:endParaRPr lang="en-US" sz="2000" dirty="0"/>
        </a:p>
      </dgm:t>
    </dgm:pt>
    <dgm:pt modelId="{AF1438CD-F19D-43B7-884D-B5938595E158}" type="parTrans" cxnId="{F0250A09-F3C0-4FDF-A8E0-3CFAE6998570}">
      <dgm:prSet/>
      <dgm:spPr/>
      <dgm:t>
        <a:bodyPr/>
        <a:lstStyle/>
        <a:p>
          <a:endParaRPr lang="en-US"/>
        </a:p>
      </dgm:t>
    </dgm:pt>
    <dgm:pt modelId="{8D3C3FB2-54C2-4B62-A356-9C0267110456}" type="sibTrans" cxnId="{F0250A09-F3C0-4FDF-A8E0-3CFAE6998570}">
      <dgm:prSet/>
      <dgm:spPr/>
      <dgm:t>
        <a:bodyPr/>
        <a:lstStyle/>
        <a:p>
          <a:endParaRPr lang="en-US"/>
        </a:p>
      </dgm:t>
    </dgm:pt>
    <dgm:pt modelId="{6A856B9A-F3B5-4C98-AFA8-3EBCCBCBB2E5}">
      <dgm:prSet phldrT="[Text]" custT="1"/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Recharged the ground water of the nearby area profoundly</a:t>
          </a:r>
          <a:endParaRPr lang="en-US" sz="2000" dirty="0"/>
        </a:p>
      </dgm:t>
    </dgm:pt>
    <dgm:pt modelId="{8C5F6E50-5975-4020-B727-6A663B1D42E5}" type="parTrans" cxnId="{61CFE988-2073-4800-B3F4-88483FF25187}">
      <dgm:prSet/>
      <dgm:spPr/>
      <dgm:t>
        <a:bodyPr/>
        <a:lstStyle/>
        <a:p>
          <a:endParaRPr lang="en-US"/>
        </a:p>
      </dgm:t>
    </dgm:pt>
    <dgm:pt modelId="{1A2F32B2-3A19-4C1A-A180-80F346DE8068}" type="sibTrans" cxnId="{61CFE988-2073-4800-B3F4-88483FF25187}">
      <dgm:prSet/>
      <dgm:spPr/>
      <dgm:t>
        <a:bodyPr/>
        <a:lstStyle/>
        <a:p>
          <a:endParaRPr lang="en-US"/>
        </a:p>
      </dgm:t>
    </dgm:pt>
    <dgm:pt modelId="{B9E5C975-83DC-4E69-B576-858921E40538}">
      <dgm:prSet phldrT="[Text]" custT="1"/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Improved the ecological balance of the area </a:t>
          </a:r>
          <a:endParaRPr lang="en-US" sz="2000" b="1" dirty="0"/>
        </a:p>
      </dgm:t>
    </dgm:pt>
    <dgm:pt modelId="{0339F859-28E7-4670-ACC8-F064AD0F1067}" type="parTrans" cxnId="{1A1E5566-8D5E-4FC4-8FA5-2DA081F47249}">
      <dgm:prSet/>
      <dgm:spPr/>
      <dgm:t>
        <a:bodyPr/>
        <a:lstStyle/>
        <a:p>
          <a:endParaRPr lang="en-US"/>
        </a:p>
      </dgm:t>
    </dgm:pt>
    <dgm:pt modelId="{ED486968-ED76-4E85-B16B-08C9D4D8EE88}" type="sibTrans" cxnId="{1A1E5566-8D5E-4FC4-8FA5-2DA081F47249}">
      <dgm:prSet/>
      <dgm:spPr/>
      <dgm:t>
        <a:bodyPr/>
        <a:lstStyle/>
        <a:p>
          <a:endParaRPr lang="en-US"/>
        </a:p>
      </dgm:t>
    </dgm:pt>
    <dgm:pt modelId="{F7509024-9B0C-48E2-AED6-2BD963D6164C}">
      <dgm:prSet phldrT="[Text]" custT="1"/>
      <dgm:spPr/>
      <dgm:t>
        <a:bodyPr/>
        <a:lstStyle/>
        <a:p>
          <a:r>
            <a:rPr lang="en-US" sz="1800" dirty="0" smtClean="0">
              <a:latin typeface="Cambria" pitchFamily="18" charset="0"/>
            </a:rPr>
            <a:t>Livelihood support to -12 families</a:t>
          </a:r>
        </a:p>
        <a:p>
          <a:r>
            <a:rPr lang="en-US" sz="1800" dirty="0" smtClean="0">
              <a:latin typeface="Cambria" pitchFamily="18" charset="0"/>
            </a:rPr>
            <a:t>Employment generation-</a:t>
          </a:r>
          <a:r>
            <a:rPr lang="en-US" sz="1800" dirty="0" smtClean="0">
              <a:solidFill>
                <a:schemeClr val="tx1"/>
              </a:solidFill>
              <a:latin typeface="Cambria" pitchFamily="18" charset="0"/>
            </a:rPr>
            <a:t>965</a:t>
          </a:r>
          <a:r>
            <a:rPr lang="en-US" sz="1800" dirty="0" smtClean="0">
              <a:latin typeface="Cambria" pitchFamily="18" charset="0"/>
            </a:rPr>
            <a:t> </a:t>
          </a:r>
          <a:r>
            <a:rPr lang="en-US" sz="1800" dirty="0" err="1" smtClean="0">
              <a:latin typeface="Cambria" pitchFamily="18" charset="0"/>
            </a:rPr>
            <a:t>mandays</a:t>
          </a:r>
          <a:endParaRPr lang="en-US" sz="1800" dirty="0" smtClean="0">
            <a:latin typeface="Cambria" pitchFamily="18" charset="0"/>
          </a:endParaRPr>
        </a:p>
        <a:p>
          <a:r>
            <a:rPr lang="en-US" sz="1800" dirty="0" smtClean="0">
              <a:latin typeface="Cambria" pitchFamily="18" charset="0"/>
            </a:rPr>
            <a:t>Directly benefitted to -55 </a:t>
          </a:r>
          <a:r>
            <a:rPr lang="en-US" sz="1800" dirty="0" err="1" smtClean="0">
              <a:latin typeface="Cambria" pitchFamily="18" charset="0"/>
            </a:rPr>
            <a:t>familes</a:t>
          </a:r>
          <a:endParaRPr lang="en-US" sz="1800" dirty="0">
            <a:latin typeface="Cambria" pitchFamily="18" charset="0"/>
          </a:endParaRPr>
        </a:p>
      </dgm:t>
    </dgm:pt>
    <dgm:pt modelId="{44FA3144-2438-4A95-9407-507273143296}" type="parTrans" cxnId="{3E9A3F36-48D6-4DA3-BCDC-961BEA4A81DC}">
      <dgm:prSet/>
      <dgm:spPr/>
      <dgm:t>
        <a:bodyPr/>
        <a:lstStyle/>
        <a:p>
          <a:endParaRPr lang="en-US"/>
        </a:p>
      </dgm:t>
    </dgm:pt>
    <dgm:pt modelId="{EAAE535F-6E37-4EEF-A198-E4DC30D6C53D}" type="sibTrans" cxnId="{3E9A3F36-48D6-4DA3-BCDC-961BEA4A81DC}">
      <dgm:prSet/>
      <dgm:spPr/>
      <dgm:t>
        <a:bodyPr/>
        <a:lstStyle/>
        <a:p>
          <a:endParaRPr lang="en-US"/>
        </a:p>
      </dgm:t>
    </dgm:pt>
    <dgm:pt modelId="{74973670-3BE7-454D-A541-55E08E3B43B5}">
      <dgm:prSet phldrT="[Text]" custT="1"/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Addressed food security</a:t>
          </a:r>
          <a:endParaRPr lang="en-US" sz="2000" dirty="0"/>
        </a:p>
      </dgm:t>
    </dgm:pt>
    <dgm:pt modelId="{843F307C-B653-4ED5-9174-140FF2F07184}" type="parTrans" cxnId="{0217B107-B97D-4027-AA93-AD33CA2494EA}">
      <dgm:prSet/>
      <dgm:spPr/>
      <dgm:t>
        <a:bodyPr/>
        <a:lstStyle/>
        <a:p>
          <a:endParaRPr lang="en-US"/>
        </a:p>
      </dgm:t>
    </dgm:pt>
    <dgm:pt modelId="{7582EDC1-1670-4C8B-8C72-0852F14C6A4C}" type="sibTrans" cxnId="{0217B107-B97D-4027-AA93-AD33CA2494EA}">
      <dgm:prSet/>
      <dgm:spPr/>
      <dgm:t>
        <a:bodyPr/>
        <a:lstStyle/>
        <a:p>
          <a:endParaRPr lang="en-US"/>
        </a:p>
      </dgm:t>
    </dgm:pt>
    <dgm:pt modelId="{3FFDBFDF-E2D2-4620-B8C2-8D82EC09D059}" type="pres">
      <dgm:prSet presAssocID="{3970109E-A41E-4AC8-8364-F497DB850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B7B979D-1A2B-433C-9A06-DA87654D4EFE}" type="pres">
      <dgm:prSet presAssocID="{74973670-3BE7-454D-A541-55E08E3B43B5}" presName="boxAndChildren" presStyleCnt="0"/>
      <dgm:spPr/>
    </dgm:pt>
    <dgm:pt modelId="{FC1D719A-85D6-4EB5-B3B9-1528F74EED83}" type="pres">
      <dgm:prSet presAssocID="{74973670-3BE7-454D-A541-55E08E3B43B5}" presName="parentTextBox" presStyleLbl="node1" presStyleIdx="0" presStyleCnt="5"/>
      <dgm:spPr/>
      <dgm:t>
        <a:bodyPr/>
        <a:lstStyle/>
        <a:p>
          <a:endParaRPr lang="en-IN"/>
        </a:p>
      </dgm:t>
    </dgm:pt>
    <dgm:pt modelId="{52E62C1E-3B05-4057-A159-0F7DF06A3890}" type="pres">
      <dgm:prSet presAssocID="{EAAE535F-6E37-4EEF-A198-E4DC30D6C53D}" presName="sp" presStyleCnt="0"/>
      <dgm:spPr/>
    </dgm:pt>
    <dgm:pt modelId="{21C5FB26-4234-493F-85AA-D7EF3599AC38}" type="pres">
      <dgm:prSet presAssocID="{F7509024-9B0C-48E2-AED6-2BD963D6164C}" presName="arrowAndChildren" presStyleCnt="0"/>
      <dgm:spPr/>
    </dgm:pt>
    <dgm:pt modelId="{1FBBEC7F-CC8D-47D7-A92E-F0D0588BD432}" type="pres">
      <dgm:prSet presAssocID="{F7509024-9B0C-48E2-AED6-2BD963D6164C}" presName="parentTextArrow" presStyleLbl="node1" presStyleIdx="1" presStyleCnt="5" custScaleX="100000" custScaleY="132435"/>
      <dgm:spPr/>
      <dgm:t>
        <a:bodyPr/>
        <a:lstStyle/>
        <a:p>
          <a:endParaRPr lang="en-US"/>
        </a:p>
      </dgm:t>
    </dgm:pt>
    <dgm:pt modelId="{57CA7284-83BC-49B6-B0EF-64B06A75657D}" type="pres">
      <dgm:prSet presAssocID="{ED486968-ED76-4E85-B16B-08C9D4D8EE88}" presName="sp" presStyleCnt="0"/>
      <dgm:spPr/>
    </dgm:pt>
    <dgm:pt modelId="{AE322715-5B35-42D2-A226-B4B7CCD86347}" type="pres">
      <dgm:prSet presAssocID="{B9E5C975-83DC-4E69-B576-858921E40538}" presName="arrowAndChildren" presStyleCnt="0"/>
      <dgm:spPr/>
    </dgm:pt>
    <dgm:pt modelId="{2AB20BBE-2339-4C9B-98E3-1BCF7C46759C}" type="pres">
      <dgm:prSet presAssocID="{B9E5C975-83DC-4E69-B576-858921E40538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6E361BCF-D645-4032-94CF-68997C4F299D}" type="pres">
      <dgm:prSet presAssocID="{1A2F32B2-3A19-4C1A-A180-80F346DE8068}" presName="sp" presStyleCnt="0"/>
      <dgm:spPr/>
    </dgm:pt>
    <dgm:pt modelId="{23129A3C-CA65-4596-8D6D-0EF1C1A50268}" type="pres">
      <dgm:prSet presAssocID="{6A856B9A-F3B5-4C98-AFA8-3EBCCBCBB2E5}" presName="arrowAndChildren" presStyleCnt="0"/>
      <dgm:spPr/>
    </dgm:pt>
    <dgm:pt modelId="{783E48E6-82C3-4A48-BF6D-1CC1AD64CE9F}" type="pres">
      <dgm:prSet presAssocID="{6A856B9A-F3B5-4C98-AFA8-3EBCCBCBB2E5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78DCFE20-67FB-4A1B-9787-C0B95B4B3FC0}" type="pres">
      <dgm:prSet presAssocID="{8D3C3FB2-54C2-4B62-A356-9C0267110456}" presName="sp" presStyleCnt="0"/>
      <dgm:spPr/>
    </dgm:pt>
    <dgm:pt modelId="{55F9A477-C5F0-4024-A0A7-2AB7C1A7C2EE}" type="pres">
      <dgm:prSet presAssocID="{3916C5C8-A59E-4B3D-9557-F12873977887}" presName="arrowAndChildren" presStyleCnt="0"/>
      <dgm:spPr/>
    </dgm:pt>
    <dgm:pt modelId="{CF1495BD-148E-45F3-A614-B1BF396D0730}" type="pres">
      <dgm:prSet presAssocID="{3916C5C8-A59E-4B3D-9557-F12873977887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1CFE988-2073-4800-B3F4-88483FF25187}" srcId="{3970109E-A41E-4AC8-8364-F497DB850183}" destId="{6A856B9A-F3B5-4C98-AFA8-3EBCCBCBB2E5}" srcOrd="1" destOrd="0" parTransId="{8C5F6E50-5975-4020-B727-6A663B1D42E5}" sibTransId="{1A2F32B2-3A19-4C1A-A180-80F346DE8068}"/>
    <dgm:cxn modelId="{ED205D65-89CA-4209-829E-C4DB06B2E59F}" type="presOf" srcId="{3916C5C8-A59E-4B3D-9557-F12873977887}" destId="{CF1495BD-148E-45F3-A614-B1BF396D0730}" srcOrd="0" destOrd="0" presId="urn:microsoft.com/office/officeart/2005/8/layout/process4"/>
    <dgm:cxn modelId="{04E6795F-C77D-4C97-9201-EF09C8D4C474}" type="presOf" srcId="{F7509024-9B0C-48E2-AED6-2BD963D6164C}" destId="{1FBBEC7F-CC8D-47D7-A92E-F0D0588BD432}" srcOrd="0" destOrd="0" presId="urn:microsoft.com/office/officeart/2005/8/layout/process4"/>
    <dgm:cxn modelId="{3E9A3F36-48D6-4DA3-BCDC-961BEA4A81DC}" srcId="{3970109E-A41E-4AC8-8364-F497DB850183}" destId="{F7509024-9B0C-48E2-AED6-2BD963D6164C}" srcOrd="3" destOrd="0" parTransId="{44FA3144-2438-4A95-9407-507273143296}" sibTransId="{EAAE535F-6E37-4EEF-A198-E4DC30D6C53D}"/>
    <dgm:cxn modelId="{9682D3A7-24DA-432D-AA19-1AA49326055C}" type="presOf" srcId="{B9E5C975-83DC-4E69-B576-858921E40538}" destId="{2AB20BBE-2339-4C9B-98E3-1BCF7C46759C}" srcOrd="0" destOrd="0" presId="urn:microsoft.com/office/officeart/2005/8/layout/process4"/>
    <dgm:cxn modelId="{0217B107-B97D-4027-AA93-AD33CA2494EA}" srcId="{3970109E-A41E-4AC8-8364-F497DB850183}" destId="{74973670-3BE7-454D-A541-55E08E3B43B5}" srcOrd="4" destOrd="0" parTransId="{843F307C-B653-4ED5-9174-140FF2F07184}" sibTransId="{7582EDC1-1670-4C8B-8C72-0852F14C6A4C}"/>
    <dgm:cxn modelId="{1A1E5566-8D5E-4FC4-8FA5-2DA081F47249}" srcId="{3970109E-A41E-4AC8-8364-F497DB850183}" destId="{B9E5C975-83DC-4E69-B576-858921E40538}" srcOrd="2" destOrd="0" parTransId="{0339F859-28E7-4670-ACC8-F064AD0F1067}" sibTransId="{ED486968-ED76-4E85-B16B-08C9D4D8EE88}"/>
    <dgm:cxn modelId="{37D25615-FF9B-4418-9264-D5C9AF11DBEB}" type="presOf" srcId="{3970109E-A41E-4AC8-8364-F497DB850183}" destId="{3FFDBFDF-E2D2-4620-B8C2-8D82EC09D059}" srcOrd="0" destOrd="0" presId="urn:microsoft.com/office/officeart/2005/8/layout/process4"/>
    <dgm:cxn modelId="{69A60B4B-84D0-4B7A-8B74-D8972F7F0F8A}" type="presOf" srcId="{74973670-3BE7-454D-A541-55E08E3B43B5}" destId="{FC1D719A-85D6-4EB5-B3B9-1528F74EED83}" srcOrd="0" destOrd="0" presId="urn:microsoft.com/office/officeart/2005/8/layout/process4"/>
    <dgm:cxn modelId="{F0250A09-F3C0-4FDF-A8E0-3CFAE6998570}" srcId="{3970109E-A41E-4AC8-8364-F497DB850183}" destId="{3916C5C8-A59E-4B3D-9557-F12873977887}" srcOrd="0" destOrd="0" parTransId="{AF1438CD-F19D-43B7-884D-B5938595E158}" sibTransId="{8D3C3FB2-54C2-4B62-A356-9C0267110456}"/>
    <dgm:cxn modelId="{C2FA0891-6BE8-4405-B2A0-252AF42B9CE9}" type="presOf" srcId="{6A856B9A-F3B5-4C98-AFA8-3EBCCBCBB2E5}" destId="{783E48E6-82C3-4A48-BF6D-1CC1AD64CE9F}" srcOrd="0" destOrd="0" presId="urn:microsoft.com/office/officeart/2005/8/layout/process4"/>
    <dgm:cxn modelId="{147C3359-4DA1-4A9C-895E-5435CADB1195}" type="presParOf" srcId="{3FFDBFDF-E2D2-4620-B8C2-8D82EC09D059}" destId="{7B7B979D-1A2B-433C-9A06-DA87654D4EFE}" srcOrd="0" destOrd="0" presId="urn:microsoft.com/office/officeart/2005/8/layout/process4"/>
    <dgm:cxn modelId="{2CC64AAC-FC49-49C6-975D-9E18966A939D}" type="presParOf" srcId="{7B7B979D-1A2B-433C-9A06-DA87654D4EFE}" destId="{FC1D719A-85D6-4EB5-B3B9-1528F74EED83}" srcOrd="0" destOrd="0" presId="urn:microsoft.com/office/officeart/2005/8/layout/process4"/>
    <dgm:cxn modelId="{DF4F5921-13E5-4A64-ADA8-73F81EF90332}" type="presParOf" srcId="{3FFDBFDF-E2D2-4620-B8C2-8D82EC09D059}" destId="{52E62C1E-3B05-4057-A159-0F7DF06A3890}" srcOrd="1" destOrd="0" presId="urn:microsoft.com/office/officeart/2005/8/layout/process4"/>
    <dgm:cxn modelId="{CA1870C0-2F92-4584-AC07-A4E3E44F8AEE}" type="presParOf" srcId="{3FFDBFDF-E2D2-4620-B8C2-8D82EC09D059}" destId="{21C5FB26-4234-493F-85AA-D7EF3599AC38}" srcOrd="2" destOrd="0" presId="urn:microsoft.com/office/officeart/2005/8/layout/process4"/>
    <dgm:cxn modelId="{947F5DBA-B844-4831-8316-B2C9FC8A00C5}" type="presParOf" srcId="{21C5FB26-4234-493F-85AA-D7EF3599AC38}" destId="{1FBBEC7F-CC8D-47D7-A92E-F0D0588BD432}" srcOrd="0" destOrd="0" presId="urn:microsoft.com/office/officeart/2005/8/layout/process4"/>
    <dgm:cxn modelId="{3A33D5BD-12FF-41E4-B3A6-4A2450B33103}" type="presParOf" srcId="{3FFDBFDF-E2D2-4620-B8C2-8D82EC09D059}" destId="{57CA7284-83BC-49B6-B0EF-64B06A75657D}" srcOrd="3" destOrd="0" presId="urn:microsoft.com/office/officeart/2005/8/layout/process4"/>
    <dgm:cxn modelId="{FB1FB4D9-0759-4653-B15F-AC7B0BACAD7C}" type="presParOf" srcId="{3FFDBFDF-E2D2-4620-B8C2-8D82EC09D059}" destId="{AE322715-5B35-42D2-A226-B4B7CCD86347}" srcOrd="4" destOrd="0" presId="urn:microsoft.com/office/officeart/2005/8/layout/process4"/>
    <dgm:cxn modelId="{608D7137-49C1-4349-9424-5595043F13C3}" type="presParOf" srcId="{AE322715-5B35-42D2-A226-B4B7CCD86347}" destId="{2AB20BBE-2339-4C9B-98E3-1BCF7C46759C}" srcOrd="0" destOrd="0" presId="urn:microsoft.com/office/officeart/2005/8/layout/process4"/>
    <dgm:cxn modelId="{6BCB5867-A095-4404-8E8A-6635D444E0B8}" type="presParOf" srcId="{3FFDBFDF-E2D2-4620-B8C2-8D82EC09D059}" destId="{6E361BCF-D645-4032-94CF-68997C4F299D}" srcOrd="5" destOrd="0" presId="urn:microsoft.com/office/officeart/2005/8/layout/process4"/>
    <dgm:cxn modelId="{FBF44A35-6BE9-43C2-BF76-112AE20D7E47}" type="presParOf" srcId="{3FFDBFDF-E2D2-4620-B8C2-8D82EC09D059}" destId="{23129A3C-CA65-4596-8D6D-0EF1C1A50268}" srcOrd="6" destOrd="0" presId="urn:microsoft.com/office/officeart/2005/8/layout/process4"/>
    <dgm:cxn modelId="{6C337B5D-8A8A-4B17-B252-43292959A838}" type="presParOf" srcId="{23129A3C-CA65-4596-8D6D-0EF1C1A50268}" destId="{783E48E6-82C3-4A48-BF6D-1CC1AD64CE9F}" srcOrd="0" destOrd="0" presId="urn:microsoft.com/office/officeart/2005/8/layout/process4"/>
    <dgm:cxn modelId="{E739275A-9F2B-444F-8652-BAB8A27E423E}" type="presParOf" srcId="{3FFDBFDF-E2D2-4620-B8C2-8D82EC09D059}" destId="{78DCFE20-67FB-4A1B-9787-C0B95B4B3FC0}" srcOrd="7" destOrd="0" presId="urn:microsoft.com/office/officeart/2005/8/layout/process4"/>
    <dgm:cxn modelId="{ADD44057-F029-4950-84B0-E59585A6A553}" type="presParOf" srcId="{3FFDBFDF-E2D2-4620-B8C2-8D82EC09D059}" destId="{55F9A477-C5F0-4024-A0A7-2AB7C1A7C2EE}" srcOrd="8" destOrd="0" presId="urn:microsoft.com/office/officeart/2005/8/layout/process4"/>
    <dgm:cxn modelId="{5D472927-112A-4F3C-9FA3-0954053EBD8F}" type="presParOf" srcId="{55F9A477-C5F0-4024-A0A7-2AB7C1A7C2EE}" destId="{CF1495BD-148E-45F3-A614-B1BF396D0730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E5F6C-AB53-4CF0-960F-991CA3F4FDDE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56C58-D2D2-4F38-A43D-5D5D45609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B662-F50C-481E-9260-505F14DB16F5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B662-F50C-481E-9260-505F14DB16F5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2B662-F50C-481E-9260-505F14DB16F5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E4F4-EBF5-4BA7-AA5C-99CCDC5D6B18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191D-D5FC-46FB-8FE8-4DD28C0AC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E4F4-EBF5-4BA7-AA5C-99CCDC5D6B18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191D-D5FC-46FB-8FE8-4DD28C0AC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E4F4-EBF5-4BA7-AA5C-99CCDC5D6B18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191D-D5FC-46FB-8FE8-4DD28C0AC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E4F4-EBF5-4BA7-AA5C-99CCDC5D6B18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191D-D5FC-46FB-8FE8-4DD28C0AC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E4F4-EBF5-4BA7-AA5C-99CCDC5D6B18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191D-D5FC-46FB-8FE8-4DD28C0AC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E4F4-EBF5-4BA7-AA5C-99CCDC5D6B18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191D-D5FC-46FB-8FE8-4DD28C0AC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E4F4-EBF5-4BA7-AA5C-99CCDC5D6B18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191D-D5FC-46FB-8FE8-4DD28C0AC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E4F4-EBF5-4BA7-AA5C-99CCDC5D6B18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191D-D5FC-46FB-8FE8-4DD28C0AC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E4F4-EBF5-4BA7-AA5C-99CCDC5D6B18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191D-D5FC-46FB-8FE8-4DD28C0AC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E4F4-EBF5-4BA7-AA5C-99CCDC5D6B18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191D-D5FC-46FB-8FE8-4DD28C0AC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E4F4-EBF5-4BA7-AA5C-99CCDC5D6B18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191D-D5FC-46FB-8FE8-4DD28C0AC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E4F4-EBF5-4BA7-AA5C-99CCDC5D6B18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191D-D5FC-46FB-8FE8-4DD28C0AC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Success Stories SLNA Kerala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dirty="0" smtClean="0">
                <a:latin typeface="Cambria" pitchFamily="18" charset="0"/>
              </a:rPr>
              <a:t>Financial Statement</a:t>
            </a:r>
            <a:r>
              <a:rPr lang="en-US" sz="3600" dirty="0" smtClean="0">
                <a:latin typeface="Cambria" pitchFamily="18" charset="0"/>
              </a:rPr>
              <a:t/>
            </a:r>
            <a:br>
              <a:rPr lang="en-US" sz="3600" dirty="0" smtClean="0">
                <a:latin typeface="Cambria" pitchFamily="18" charset="0"/>
              </a:rPr>
            </a:br>
            <a:endParaRPr lang="en-US" sz="36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Cambria" pitchFamily="18" charset="0"/>
              </a:rPr>
              <a:t>IWMP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Fund utilized </a:t>
            </a:r>
            <a:r>
              <a:rPr lang="en-US" b="1" dirty="0">
                <a:latin typeface="Cambria" pitchFamily="18" charset="0"/>
              </a:rPr>
              <a:t>Rs.1,82,445/-</a:t>
            </a:r>
            <a:endParaRPr lang="en-US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latin typeface="Cambria" pitchFamily="18" charset="0"/>
              </a:rPr>
              <a:t>Mudakkal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GP’s contribution</a:t>
            </a:r>
            <a:r>
              <a:rPr lang="en-US" dirty="0">
                <a:latin typeface="Cambria" pitchFamily="18" charset="0"/>
              </a:rPr>
              <a:t> for Pump </a:t>
            </a:r>
            <a:r>
              <a:rPr lang="en-US" dirty="0" smtClean="0">
                <a:latin typeface="Cambria" pitchFamily="18" charset="0"/>
              </a:rPr>
              <a:t>House and pump set </a:t>
            </a:r>
            <a:r>
              <a:rPr lang="en-US" dirty="0">
                <a:latin typeface="Cambria" pitchFamily="18" charset="0"/>
              </a:rPr>
              <a:t>– </a:t>
            </a:r>
            <a:r>
              <a:rPr lang="en-US" b="1" dirty="0">
                <a:latin typeface="Cambria" pitchFamily="18" charset="0"/>
              </a:rPr>
              <a:t>Rs. 1,50,000/-</a:t>
            </a:r>
            <a:endParaRPr lang="en-US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Cambria" pitchFamily="18" charset="0"/>
              </a:rPr>
              <a:t>MGNREGS</a:t>
            </a:r>
            <a:r>
              <a:rPr lang="en-US" dirty="0">
                <a:latin typeface="Cambria" pitchFamily="18" charset="0"/>
              </a:rPr>
              <a:t> contribution – </a:t>
            </a:r>
            <a:r>
              <a:rPr lang="en-US" b="1" dirty="0">
                <a:latin typeface="Cambria" pitchFamily="18" charset="0"/>
              </a:rPr>
              <a:t>360 Person Days</a:t>
            </a:r>
            <a:endParaRPr lang="en-US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user\Desktop\iwmp pirappankad\WP_20131207_026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33400" y="114300"/>
            <a:ext cx="79248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43600" y="28575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Pump House</a:t>
            </a:r>
            <a:endParaRPr lang="en-US" b="1" dirty="0">
              <a:solidFill>
                <a:srgbClr val="FFFF00"/>
              </a:solidFill>
              <a:latin typeface="Cambria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5486400" y="1790700"/>
            <a:ext cx="9906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60353" y="5219702"/>
            <a:ext cx="2397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Cambria" pitchFamily="18" charset="0"/>
              </a:rPr>
              <a:t>After Completion</a:t>
            </a:r>
            <a:endParaRPr lang="en-US" sz="22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Picture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1181100"/>
            <a:ext cx="17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Wooden Plank</a:t>
            </a:r>
            <a:endParaRPr lang="en-US" b="1" dirty="0">
              <a:solidFill>
                <a:srgbClr val="FFFF00"/>
              </a:solidFill>
              <a:latin typeface="Cambri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038600" y="1485900"/>
            <a:ext cx="14478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60353" y="5219702"/>
            <a:ext cx="2397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Cambria" pitchFamily="18" charset="0"/>
              </a:rPr>
              <a:t>After Completion</a:t>
            </a:r>
            <a:endParaRPr lang="en-US" sz="22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2"/>
            <a:ext cx="8229600" cy="64743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Outcome of the Project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47700"/>
            <a:ext cx="8534400" cy="48006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None/>
            </a:pPr>
            <a:endParaRPr lang="en-US" dirty="0">
              <a:latin typeface="Cambria" pitchFamily="18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Water in the Check Dam is now utilized properly for the irrigation of 40 ha of nearby valley for crops like paddy, banana, vegetables,  tapioca, yam etc. 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The Check Dam functions as a water regulating mechanism to overcome the havocs of flood and drought. 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It is also used for domestic purposes by the nearby inhabitants. 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30 hectares of paddy cultivation has been resumed with the ardent support </a:t>
            </a:r>
            <a:r>
              <a:rPr lang="en-US" dirty="0" err="1">
                <a:latin typeface="Cambria" pitchFamily="18" charset="0"/>
              </a:rPr>
              <a:t>Mudakkal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Gramapanchayat</a:t>
            </a:r>
            <a:r>
              <a:rPr lang="en-US" dirty="0">
                <a:latin typeface="Cambria" pitchFamily="18" charset="0"/>
              </a:rPr>
              <a:t>, farmers and JLG’s.  </a:t>
            </a:r>
          </a:p>
          <a:p>
            <a:pPr lvl="0" algn="just">
              <a:lnSpc>
                <a:spcPct val="170000"/>
              </a:lnSpc>
              <a:buNone/>
            </a:pPr>
            <a:r>
              <a:rPr lang="en-US" dirty="0">
                <a:latin typeface="Cambria" pitchFamily="18" charset="0"/>
              </a:rPr>
              <a:t>	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i="1" dirty="0" smtClean="0">
                <a:latin typeface="Cambria" pitchFamily="18" charset="0"/>
              </a:rPr>
              <a:t>Contd..</a:t>
            </a:r>
            <a:endParaRPr lang="en-US" sz="3600" b="1" i="1" dirty="0">
              <a:latin typeface="Cambria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952500"/>
            <a:ext cx="8305800" cy="4495800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50 </a:t>
            </a:r>
            <a:r>
              <a:rPr lang="en-US" dirty="0">
                <a:latin typeface="Cambria" pitchFamily="18" charset="0"/>
              </a:rPr>
              <a:t>JLG’s have been given monitory assistance under livelihood component by awarding seed money for paddy cultivation on leased paddy lands. </a:t>
            </a:r>
            <a:r>
              <a:rPr lang="en-US" b="1" dirty="0">
                <a:latin typeface="Cambria" pitchFamily="18" charset="0"/>
              </a:rPr>
              <a:t>This became a grand success and was convinced in person by the officials of the </a:t>
            </a:r>
            <a:r>
              <a:rPr lang="en-US" b="1" dirty="0" err="1">
                <a:latin typeface="Cambria" pitchFamily="18" charset="0"/>
              </a:rPr>
              <a:t>MoRD</a:t>
            </a:r>
            <a:r>
              <a:rPr lang="en-US" b="1" dirty="0">
                <a:latin typeface="Cambria" pitchFamily="18" charset="0"/>
              </a:rPr>
              <a:t> during their field visits.</a:t>
            </a:r>
            <a:endParaRPr lang="en-US" dirty="0">
              <a:latin typeface="Cambria" pitchFamily="18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All the JLG’s have repaid the seed money received by them within the stipulated time-limit and this shows that the endeavors were both physically and financially successful in all respects.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Improved the ground water level in the nearby wells which </a:t>
            </a:r>
            <a:r>
              <a:rPr lang="en-US" b="1" u="sng" dirty="0">
                <a:latin typeface="Cambria" pitchFamily="18" charset="0"/>
              </a:rPr>
              <a:t>resolved the drinking water scarcity</a:t>
            </a:r>
            <a:r>
              <a:rPr lang="en-US" dirty="0">
                <a:latin typeface="Cambria" pitchFamily="18" charset="0"/>
              </a:rPr>
              <a:t> to a greater extent</a:t>
            </a:r>
            <a:r>
              <a:rPr lang="en-US" dirty="0" smtClean="0">
                <a:latin typeface="Cambria" pitchFamily="18" charset="0"/>
              </a:rPr>
              <a:t>.</a:t>
            </a:r>
            <a:r>
              <a:rPr lang="en-US" dirty="0">
                <a:latin typeface="Cambria" pitchFamily="18" charset="0"/>
              </a:rPr>
              <a:t>		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1511201315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5" y="114303"/>
            <a:ext cx="4114799" cy="3505199"/>
          </a:xfrm>
          <a:prstGeom prst="rect">
            <a:avLst/>
          </a:prstGeom>
          <a:noFill/>
        </p:spPr>
      </p:pic>
      <p:pic>
        <p:nvPicPr>
          <p:cNvPr id="5" name="Picture 2" descr="C:\Users\HP\AppData\Local\Temp\20140312_1621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14300"/>
            <a:ext cx="3962400" cy="3505200"/>
          </a:xfrm>
          <a:prstGeom prst="rect">
            <a:avLst/>
          </a:prstGeom>
          <a:noFill/>
        </p:spPr>
      </p:pic>
      <p:pic>
        <p:nvPicPr>
          <p:cNvPr id="7" name="Content Placeholder 3" descr="DSC01439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1828800" y="3162300"/>
            <a:ext cx="5486400" cy="2552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08000"/>
            <a:ext cx="8839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Renovation of Farm ponds and Rejuvenation of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Culturable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waste land </a:t>
            </a:r>
            <a:endParaRPr lang="en-US" sz="54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pPr algn="ctr"/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81000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 flip="none" rotWithShape="1">
                  <a:gsLst>
                    <a:gs pos="0">
                      <a:srgbClr val="BC7000">
                        <a:shade val="30000"/>
                        <a:satMod val="115000"/>
                      </a:srgbClr>
                    </a:gs>
                    <a:gs pos="50000">
                      <a:srgbClr val="BC7000">
                        <a:shade val="67500"/>
                        <a:satMod val="115000"/>
                      </a:srgbClr>
                    </a:gs>
                    <a:gs pos="100000">
                      <a:srgbClr val="BC7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Ernakulam</a:t>
            </a:r>
            <a:r>
              <a:rPr lang="en-US" sz="5400" b="1" dirty="0" smtClean="0">
                <a:ln w="11430"/>
                <a:gradFill flip="none" rotWithShape="1">
                  <a:gsLst>
                    <a:gs pos="0">
                      <a:srgbClr val="BC7000">
                        <a:shade val="30000"/>
                        <a:satMod val="115000"/>
                      </a:srgbClr>
                    </a:gs>
                    <a:gs pos="50000">
                      <a:srgbClr val="BC7000">
                        <a:shade val="67500"/>
                        <a:satMod val="115000"/>
                      </a:srgbClr>
                    </a:gs>
                    <a:gs pos="100000">
                      <a:srgbClr val="BC7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District</a:t>
            </a:r>
            <a:endParaRPr lang="en-US" sz="5400" b="1" cap="none" spc="0" dirty="0">
              <a:ln w="11430"/>
              <a:gradFill flip="none" rotWithShape="1">
                <a:gsLst>
                  <a:gs pos="0">
                    <a:srgbClr val="BC7000">
                      <a:shade val="30000"/>
                      <a:satMod val="115000"/>
                    </a:srgbClr>
                  </a:gs>
                  <a:gs pos="50000">
                    <a:srgbClr val="BC7000">
                      <a:shade val="67500"/>
                      <a:satMod val="115000"/>
                    </a:srgbClr>
                  </a:gs>
                  <a:gs pos="100000">
                    <a:srgbClr val="BC7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4565"/>
            <a:ext cx="8915400" cy="4216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mbria" pitchFamily="18" charset="0"/>
              </a:rPr>
              <a:t>	</a:t>
            </a:r>
            <a:r>
              <a:rPr lang="en-US" sz="2400" dirty="0" smtClean="0">
                <a:latin typeface="Cambria" pitchFamily="18" charset="0"/>
              </a:rPr>
              <a:t>Name of the District	  : </a:t>
            </a:r>
            <a:r>
              <a:rPr lang="en-US" sz="2400" dirty="0" err="1" smtClean="0">
                <a:latin typeface="Cambria" pitchFamily="18" charset="0"/>
              </a:rPr>
              <a:t>Ernakulam</a:t>
            </a:r>
            <a:endParaRPr lang="en-US" sz="2400" dirty="0" smtClean="0">
              <a:latin typeface="Cambr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ambria" pitchFamily="18" charset="0"/>
              </a:rPr>
              <a:t>	Name of project 		  : IWMP-2/2011-12</a:t>
            </a:r>
          </a:p>
          <a:p>
            <a:pPr>
              <a:buNone/>
            </a:pPr>
            <a:r>
              <a:rPr lang="en-US" sz="2400" dirty="0" smtClean="0">
                <a:latin typeface="Cambria" pitchFamily="18" charset="0"/>
              </a:rPr>
              <a:t>	Name of PIA	 	  : </a:t>
            </a:r>
            <a:r>
              <a:rPr lang="en-US" sz="2400" dirty="0" err="1" smtClean="0">
                <a:latin typeface="Cambria" pitchFamily="18" charset="0"/>
              </a:rPr>
              <a:t>Mulanthuruthy</a:t>
            </a:r>
            <a:r>
              <a:rPr lang="en-US" sz="2400" dirty="0" smtClean="0">
                <a:latin typeface="Cambria" pitchFamily="18" charset="0"/>
              </a:rPr>
              <a:t> Block </a:t>
            </a:r>
            <a:r>
              <a:rPr lang="en-US" sz="2400" dirty="0" err="1" smtClean="0">
                <a:latin typeface="Cambria" pitchFamily="18" charset="0"/>
              </a:rPr>
              <a:t>Panchayat</a:t>
            </a:r>
            <a:endParaRPr lang="en-US" sz="2400" dirty="0" smtClean="0">
              <a:latin typeface="Cambr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ambria" pitchFamily="18" charset="0"/>
              </a:rPr>
              <a:t>	Name of </a:t>
            </a:r>
            <a:r>
              <a:rPr lang="en-US" sz="2400" dirty="0" err="1" smtClean="0">
                <a:latin typeface="Cambria" pitchFamily="18" charset="0"/>
              </a:rPr>
              <a:t>Grama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Panchayat</a:t>
            </a:r>
            <a:r>
              <a:rPr lang="en-US" sz="2400" dirty="0" smtClean="0">
                <a:latin typeface="Cambria" pitchFamily="18" charset="0"/>
              </a:rPr>
              <a:t> : </a:t>
            </a:r>
            <a:r>
              <a:rPr lang="en-US" sz="2400" dirty="0" err="1" smtClean="0">
                <a:latin typeface="Cambria" pitchFamily="18" charset="0"/>
              </a:rPr>
              <a:t>Chottanikkara</a:t>
            </a:r>
            <a:r>
              <a:rPr lang="en-US" sz="2400" dirty="0" smtClean="0">
                <a:latin typeface="Cambria" pitchFamily="18" charset="0"/>
              </a:rPr>
              <a:t>, Ward 5</a:t>
            </a:r>
          </a:p>
          <a:p>
            <a:pPr>
              <a:buNone/>
            </a:pPr>
            <a:r>
              <a:rPr lang="en-US" sz="2400" dirty="0" smtClean="0">
                <a:latin typeface="Cambria" pitchFamily="18" charset="0"/>
              </a:rPr>
              <a:t>	Watershed			  : </a:t>
            </a:r>
            <a:r>
              <a:rPr lang="en-US" sz="2400" dirty="0" err="1" smtClean="0">
                <a:latin typeface="Cambria" pitchFamily="18" charset="0"/>
              </a:rPr>
              <a:t>Kunnathunad</a:t>
            </a:r>
            <a:r>
              <a:rPr lang="en-US" sz="2400" dirty="0" smtClean="0">
                <a:latin typeface="Cambria" pitchFamily="18" charset="0"/>
              </a:rPr>
              <a:t>- </a:t>
            </a:r>
            <a:r>
              <a:rPr lang="en-US" sz="2400" dirty="0" err="1" smtClean="0">
                <a:latin typeface="Cambria" pitchFamily="18" charset="0"/>
              </a:rPr>
              <a:t>Thalakode</a:t>
            </a:r>
            <a:r>
              <a:rPr lang="en-US" sz="2400" dirty="0" smtClean="0">
                <a:latin typeface="Cambria" pitchFamily="18" charset="0"/>
              </a:rPr>
              <a:t>  (13M19d)</a:t>
            </a:r>
          </a:p>
          <a:p>
            <a:pPr>
              <a:buNone/>
            </a:pPr>
            <a:r>
              <a:rPr lang="en-US" sz="2400" dirty="0" smtClean="0">
                <a:latin typeface="Cambria" pitchFamily="18" charset="0"/>
              </a:rPr>
              <a:t>     Physiographic position	  : Midland </a:t>
            </a:r>
          </a:p>
          <a:p>
            <a:pPr>
              <a:buNone/>
            </a:pPr>
            <a:r>
              <a:rPr lang="en-US" sz="2400" dirty="0" smtClean="0">
                <a:latin typeface="Cambria" pitchFamily="18" charset="0"/>
              </a:rPr>
              <a:t>	</a:t>
            </a:r>
          </a:p>
          <a:p>
            <a:pPr>
              <a:buNone/>
            </a:pPr>
            <a:endParaRPr lang="en-US" sz="2400" dirty="0" smtClean="0">
              <a:latin typeface="Cambr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ambria" pitchFamily="18" charset="0"/>
              </a:rPr>
              <a:t>		</a:t>
            </a:r>
            <a:endParaRPr lang="en-US" sz="2800" dirty="0" smtClean="0">
              <a:latin typeface="Cambria" pitchFamily="18" charset="0"/>
            </a:endParaRPr>
          </a:p>
          <a:p>
            <a:pPr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Details of The intervention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809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Status Before the Intervention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71501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Cambria" pitchFamily="18" charset="0"/>
              </a:rPr>
              <a:t>23ha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of </a:t>
            </a:r>
            <a:r>
              <a:rPr lang="en-US" sz="2000" dirty="0" err="1" smtClean="0">
                <a:latin typeface="Cambria" pitchFamily="18" charset="0"/>
              </a:rPr>
              <a:t>culturable</a:t>
            </a:r>
            <a:r>
              <a:rPr lang="en-US" sz="2000" dirty="0" smtClean="0">
                <a:latin typeface="Cambria" pitchFamily="18" charset="0"/>
              </a:rPr>
              <a:t> waste land was left fallow for last 30 years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</a:rPr>
              <a:t>Reasons: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i="1" dirty="0" smtClean="0">
                <a:latin typeface="Cambria" pitchFamily="18" charset="0"/>
              </a:rPr>
              <a:t>Improper drainage facility- </a:t>
            </a:r>
            <a:r>
              <a:rPr lang="en-US" sz="2000" dirty="0" smtClean="0">
                <a:latin typeface="Cambria" pitchFamily="18" charset="0"/>
              </a:rPr>
              <a:t>12 farm ponds and 2 water channels  nearby were completely ignored . Due to siltation of  the water bodies, the whole area was always flooded.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i="1" dirty="0" smtClean="0">
                <a:latin typeface="Cambria" pitchFamily="18" charset="0"/>
              </a:rPr>
              <a:t>Unwillingness of the land owners for cultivation - </a:t>
            </a:r>
            <a:r>
              <a:rPr lang="en-US" sz="2000" dirty="0" smtClean="0">
                <a:latin typeface="Cambria" pitchFamily="18" charset="0"/>
              </a:rPr>
              <a:t>as the C:B  is low due to increased cost of cultivation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i="1" dirty="0" smtClean="0">
                <a:latin typeface="Cambria" pitchFamily="18" charset="0"/>
              </a:rPr>
              <a:t>high </a:t>
            </a:r>
            <a:r>
              <a:rPr lang="en-US" sz="2000" i="1" dirty="0" err="1" smtClean="0">
                <a:latin typeface="Cambria" pitchFamily="18" charset="0"/>
              </a:rPr>
              <a:t>labour</a:t>
            </a:r>
            <a:r>
              <a:rPr lang="en-US" sz="2000" i="1" dirty="0" smtClean="0">
                <a:latin typeface="Cambria" pitchFamily="18" charset="0"/>
              </a:rPr>
              <a:t> costs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i="1" dirty="0" smtClean="0">
                <a:latin typeface="Cambria" pitchFamily="18" charset="0"/>
              </a:rPr>
              <a:t> high fertilizer costs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smtClean="0">
                <a:latin typeface="Cambria" pitchFamily="18" charset="0"/>
              </a:rPr>
              <a:t>high machinery expenses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i="1" dirty="0">
                <a:latin typeface="Cambria" pitchFamily="18" charset="0"/>
              </a:rPr>
              <a:t> </a:t>
            </a:r>
            <a:r>
              <a:rPr lang="en-US" sz="2000" i="1" dirty="0" smtClean="0">
                <a:latin typeface="Cambria" pitchFamily="18" charset="0"/>
              </a:rPr>
              <a:t>Poor market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377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Implementing Strategies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2" y="1638300"/>
            <a:ext cx="86949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N" sz="2800" dirty="0" smtClean="0">
                <a:latin typeface="Cambria" pitchFamily="18" charset="0"/>
              </a:rPr>
              <a:t>In 2016-17, the main </a:t>
            </a:r>
            <a:r>
              <a:rPr lang="en-IN" sz="2800" b="1" i="1" dirty="0" err="1" smtClean="0">
                <a:latin typeface="Cambria" pitchFamily="18" charset="0"/>
              </a:rPr>
              <a:t>thalakulam</a:t>
            </a:r>
            <a:r>
              <a:rPr lang="en-IN" sz="2800" b="1" dirty="0" smtClean="0">
                <a:latin typeface="Cambria" pitchFamily="18" charset="0"/>
              </a:rPr>
              <a:t>, </a:t>
            </a:r>
            <a:r>
              <a:rPr lang="en-IN" sz="2800" b="1" dirty="0" err="1" smtClean="0">
                <a:latin typeface="Cambria" pitchFamily="18" charset="0"/>
              </a:rPr>
              <a:t>Valiyakulam</a:t>
            </a:r>
            <a:r>
              <a:rPr lang="en-IN" sz="2800" b="1" dirty="0" smtClean="0">
                <a:latin typeface="Cambria" pitchFamily="18" charset="0"/>
              </a:rPr>
              <a:t> was  </a:t>
            </a:r>
            <a:r>
              <a:rPr lang="en-IN" sz="2800" b="1" dirty="0" err="1" smtClean="0">
                <a:latin typeface="Cambria" pitchFamily="18" charset="0"/>
              </a:rPr>
              <a:t>desilted</a:t>
            </a:r>
            <a:r>
              <a:rPr lang="en-IN" sz="2800" b="1" dirty="0" smtClean="0">
                <a:latin typeface="Cambria" pitchFamily="18" charset="0"/>
              </a:rPr>
              <a:t> and renovated </a:t>
            </a:r>
            <a:r>
              <a:rPr lang="en-IN" sz="2800" dirty="0" smtClean="0">
                <a:latin typeface="Cambria" pitchFamily="18" charset="0"/>
              </a:rPr>
              <a:t>under PMKSY in convergence with Mahatma Gandhi NREGS</a:t>
            </a:r>
            <a:endParaRPr lang="en-IN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>
                <a:latin typeface="Cambria" pitchFamily="18" charset="0"/>
              </a:rPr>
              <a:t>IWMP-II/2011-12 THIRUVANANTHAPURAM DISTRICT </a:t>
            </a:r>
            <a:endParaRPr lang="en-US" dirty="0">
              <a:latin typeface="Cambria" pitchFamily="18" charset="0"/>
            </a:endParaRPr>
          </a:p>
          <a:p>
            <a:pPr algn="ctr"/>
            <a:endParaRPr lang="en-US" dirty="0">
              <a:latin typeface="Cambria" pitchFamily="18" charset="0"/>
            </a:endParaRPr>
          </a:p>
          <a:p>
            <a:pPr algn="ctr">
              <a:buNone/>
            </a:pPr>
            <a:r>
              <a:rPr lang="en-US" b="1" u="sng" dirty="0">
                <a:latin typeface="Cambria" pitchFamily="18" charset="0"/>
              </a:rPr>
              <a:t>PIA: CHIRAYINKEEZHU BLOCK PANCHAYAT</a:t>
            </a:r>
            <a:endParaRPr lang="en-US" dirty="0">
              <a:latin typeface="Cambria" pitchFamily="18" charset="0"/>
            </a:endParaRPr>
          </a:p>
          <a:p>
            <a:pPr algn="ctr"/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ulanthuruthy\NRM\valiyakulam\photo1_fdc_IWMP_IWMPFDC_WaterHarvestingStructure_Point_5c6c5a0e01ed9655_16_35_3_11_8_20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44501"/>
            <a:ext cx="9144000" cy="50975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635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err="1" smtClean="0">
                <a:latin typeface="Cambria" pitchFamily="18" charset="0"/>
              </a:rPr>
              <a:t>Valiyakulam</a:t>
            </a:r>
            <a:r>
              <a:rPr lang="en-IN" b="1" dirty="0" smtClean="0">
                <a:latin typeface="Cambria" pitchFamily="18" charset="0"/>
              </a:rPr>
              <a:t> Before </a:t>
            </a:r>
            <a:endParaRPr lang="en-IN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ulanthuruthy\NRM\valiyakulam\IMG-20161221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1"/>
            <a:ext cx="9144000" cy="5095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err="1" smtClean="0">
                <a:latin typeface="Cambria" pitchFamily="18" charset="0"/>
              </a:rPr>
              <a:t>Desiltation</a:t>
            </a:r>
            <a:r>
              <a:rPr lang="en-IN" b="1" dirty="0" smtClean="0">
                <a:latin typeface="Cambria" pitchFamily="18" charset="0"/>
              </a:rPr>
              <a:t> of </a:t>
            </a:r>
            <a:r>
              <a:rPr lang="en-IN" b="1" dirty="0" err="1" smtClean="0">
                <a:latin typeface="Cambria" pitchFamily="18" charset="0"/>
              </a:rPr>
              <a:t>Valiyakulam</a:t>
            </a:r>
            <a:r>
              <a:rPr lang="en-IN" b="1" dirty="0" smtClean="0">
                <a:latin typeface="Cambria" pitchFamily="18" charset="0"/>
              </a:rPr>
              <a:t> in convergence with MGNREGS</a:t>
            </a:r>
            <a:endParaRPr lang="en-IN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ulanthuruthy\NRM\valiyakulam\IMG-20170123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0"/>
            <a:ext cx="9144000" cy="508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127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err="1" smtClean="0">
                <a:latin typeface="Cambria" pitchFamily="18" charset="0"/>
              </a:rPr>
              <a:t>Valiyakulam</a:t>
            </a:r>
            <a:r>
              <a:rPr lang="en-IN" b="1" dirty="0" smtClean="0">
                <a:latin typeface="Cambria" pitchFamily="18" charset="0"/>
              </a:rPr>
              <a:t> work in progress</a:t>
            </a:r>
            <a:endParaRPr lang="en-IN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ulanthuruthy\NRM\valiyakulam\Valiyakulam_Mulanthuruthy_Ernakula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1001"/>
            <a:ext cx="9144000" cy="5243119"/>
          </a:xfrm>
          <a:prstGeom prst="rect">
            <a:avLst/>
          </a:prstGeom>
          <a:noFill/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85800" y="1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 smtClean="0">
                <a:latin typeface="Cambria" pitchFamily="18" charset="0"/>
              </a:rPr>
              <a:t>After Completion</a:t>
            </a:r>
            <a:endParaRPr lang="en-IN" sz="1800" b="1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78022" y="5143500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9.929637, 76.396177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080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PMKSY Expenditure -14,13,597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MGNREGS Expenditure-84500</a:t>
            </a:r>
          </a:p>
          <a:p>
            <a:r>
              <a:rPr lang="en-IN" dirty="0" err="1" smtClean="0">
                <a:solidFill>
                  <a:srgbClr val="FF0000"/>
                </a:solidFill>
              </a:rPr>
              <a:t>Mandays</a:t>
            </a:r>
            <a:r>
              <a:rPr lang="en-IN" dirty="0" smtClean="0">
                <a:solidFill>
                  <a:srgbClr val="FF0000"/>
                </a:solidFill>
              </a:rPr>
              <a:t> -327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Capacity before -1000 m3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Capacity after -2000m3</a:t>
            </a:r>
          </a:p>
          <a:p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"/>
            <a:ext cx="8382000" cy="5181600"/>
          </a:xfrm>
        </p:spPr>
        <p:txBody>
          <a:bodyPr>
            <a:normAutofit fontScale="70000" lnSpcReduction="20000"/>
          </a:bodyPr>
          <a:lstStyle/>
          <a:p>
            <a:pPr marL="514350" lvl="0" indent="-514350" algn="just">
              <a:buFont typeface="+mj-lt"/>
              <a:buAutoNum type="arabicParenR" startAt="2"/>
            </a:pPr>
            <a:r>
              <a:rPr lang="en-US" b="1" i="1" dirty="0" err="1" smtClean="0">
                <a:latin typeface="Cambria" pitchFamily="18" charset="0"/>
              </a:rPr>
              <a:t>Padasekhara</a:t>
            </a:r>
            <a:r>
              <a:rPr lang="en-US" b="1" i="1" dirty="0" smtClean="0">
                <a:latin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</a:rPr>
              <a:t>samiti</a:t>
            </a:r>
            <a:r>
              <a:rPr lang="en-US" b="1" i="1" dirty="0" smtClean="0">
                <a:latin typeface="Cambria" pitchFamily="18" charset="0"/>
              </a:rPr>
              <a:t>  constituted – </a:t>
            </a:r>
            <a:r>
              <a:rPr lang="en-US" i="1" dirty="0" smtClean="0">
                <a:latin typeface="Cambria" pitchFamily="18" charset="0"/>
              </a:rPr>
              <a:t>12 members</a:t>
            </a:r>
          </a:p>
          <a:p>
            <a:pPr marL="514350" indent="-514350" algn="just">
              <a:buFont typeface="+mj-lt"/>
              <a:buAutoNum type="arabicParenR" startAt="2"/>
            </a:pPr>
            <a:r>
              <a:rPr lang="en-US" b="1" dirty="0" smtClean="0">
                <a:latin typeface="Cambria" pitchFamily="18" charset="0"/>
              </a:rPr>
              <a:t>Meeting</a:t>
            </a:r>
            <a:r>
              <a:rPr lang="en-US" dirty="0" smtClean="0">
                <a:latin typeface="Cambria" pitchFamily="18" charset="0"/>
              </a:rPr>
              <a:t> of concerned departmental officials, </a:t>
            </a:r>
            <a:r>
              <a:rPr lang="en-US" i="1" dirty="0" err="1" smtClean="0">
                <a:latin typeface="Cambria" pitchFamily="18" charset="0"/>
              </a:rPr>
              <a:t>padasekhara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samithi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members, and elected representatives </a:t>
            </a:r>
          </a:p>
          <a:p>
            <a:pPr marL="514350" lvl="0" indent="-514350" algn="just">
              <a:buFont typeface="+mj-lt"/>
              <a:buAutoNum type="arabicParenR" startAt="2"/>
            </a:pPr>
            <a:r>
              <a:rPr lang="en-IN" b="1" dirty="0" smtClean="0">
                <a:latin typeface="Cambria" pitchFamily="18" charset="0"/>
              </a:rPr>
              <a:t>Decisions taken- </a:t>
            </a:r>
            <a:r>
              <a:rPr lang="en-IN" dirty="0" err="1" smtClean="0">
                <a:latin typeface="Cambria" pitchFamily="18" charset="0"/>
              </a:rPr>
              <a:t>Desiltation</a:t>
            </a:r>
            <a:r>
              <a:rPr lang="en-IN" dirty="0" smtClean="0">
                <a:latin typeface="Cambria" pitchFamily="18" charset="0"/>
              </a:rPr>
              <a:t> and renovation of </a:t>
            </a:r>
            <a:r>
              <a:rPr lang="en-IN" dirty="0" err="1" smtClean="0">
                <a:latin typeface="Cambria" pitchFamily="18" charset="0"/>
              </a:rPr>
              <a:t>Ayyankuzhi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chira</a:t>
            </a:r>
            <a:r>
              <a:rPr lang="en-IN" dirty="0" smtClean="0">
                <a:latin typeface="Cambria" pitchFamily="18" charset="0"/>
              </a:rPr>
              <a:t> of </a:t>
            </a:r>
            <a:r>
              <a:rPr lang="en-IN" dirty="0" err="1" smtClean="0">
                <a:latin typeface="Cambria" pitchFamily="18" charset="0"/>
              </a:rPr>
              <a:t>Ayyankuzhi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Ayyappa</a:t>
            </a:r>
            <a:r>
              <a:rPr lang="en-IN" dirty="0" smtClean="0">
                <a:latin typeface="Cambria" pitchFamily="18" charset="0"/>
              </a:rPr>
              <a:t> temple (PMKSY)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dirty="0" smtClean="0">
                <a:latin typeface="Cambria" pitchFamily="18" charset="0"/>
              </a:rPr>
              <a:t>Deepening and bund formation of </a:t>
            </a:r>
            <a:r>
              <a:rPr lang="en-IN" dirty="0" err="1" smtClean="0">
                <a:latin typeface="Cambria" pitchFamily="18" charset="0"/>
              </a:rPr>
              <a:t>Pallippuram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puncha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thodu</a:t>
            </a:r>
            <a:r>
              <a:rPr lang="en-IN" dirty="0" smtClean="0">
                <a:latin typeface="Cambria" pitchFamily="18" charset="0"/>
              </a:rPr>
              <a:t> (MGNREGS)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dirty="0" smtClean="0">
                <a:latin typeface="Cambria" pitchFamily="18" charset="0"/>
              </a:rPr>
              <a:t>1 m height increase for </a:t>
            </a:r>
            <a:r>
              <a:rPr lang="en-IN" dirty="0" err="1" smtClean="0">
                <a:latin typeface="Cambria" pitchFamily="18" charset="0"/>
              </a:rPr>
              <a:t>Valiyakulam</a:t>
            </a:r>
            <a:r>
              <a:rPr lang="en-IN" dirty="0" smtClean="0">
                <a:latin typeface="Cambria" pitchFamily="18" charset="0"/>
              </a:rPr>
              <a:t> (PMKSY)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dirty="0" smtClean="0">
                <a:latin typeface="Cambria" pitchFamily="18" charset="0"/>
              </a:rPr>
              <a:t>Subsidy for fallow land cultivation Agriculture Department  and PMKSY</a:t>
            </a:r>
          </a:p>
          <a:p>
            <a:pPr marL="514350" lvl="0" indent="-514350" algn="just">
              <a:buFont typeface="+mj-lt"/>
              <a:buAutoNum type="arabicParenR" startAt="5"/>
            </a:pPr>
            <a:endParaRPr lang="en-US" b="1" dirty="0" smtClean="0">
              <a:latin typeface="Cambria" pitchFamily="18" charset="0"/>
            </a:endParaRPr>
          </a:p>
          <a:p>
            <a:pPr marL="514350" indent="-514350" algn="just">
              <a:buFont typeface="+mj-lt"/>
              <a:buAutoNum type="arabicParenR" startAt="5"/>
            </a:pPr>
            <a:r>
              <a:rPr lang="en-IN" dirty="0" smtClean="0">
                <a:latin typeface="Cambria" pitchFamily="18" charset="0"/>
              </a:rPr>
              <a:t>Request to </a:t>
            </a:r>
            <a:r>
              <a:rPr lang="en-IN" dirty="0" err="1" smtClean="0">
                <a:latin typeface="Cambria" pitchFamily="18" charset="0"/>
              </a:rPr>
              <a:t>Kshetra</a:t>
            </a:r>
            <a:r>
              <a:rPr lang="en-IN" dirty="0" smtClean="0">
                <a:latin typeface="Cambria" pitchFamily="18" charset="0"/>
              </a:rPr>
              <a:t> committee for surrendering </a:t>
            </a:r>
            <a:r>
              <a:rPr lang="en-IN" dirty="0" err="1" smtClean="0">
                <a:latin typeface="Cambria" pitchFamily="18" charset="0"/>
              </a:rPr>
              <a:t>Ayyankuzhi</a:t>
            </a:r>
            <a:r>
              <a:rPr lang="en-IN" dirty="0" smtClean="0">
                <a:latin typeface="Cambria" pitchFamily="18" charset="0"/>
              </a:rPr>
              <a:t> </a:t>
            </a:r>
            <a:r>
              <a:rPr lang="en-IN" dirty="0" err="1" smtClean="0">
                <a:latin typeface="Cambria" pitchFamily="18" charset="0"/>
              </a:rPr>
              <a:t>chira</a:t>
            </a:r>
            <a:endParaRPr lang="en-IN" dirty="0" smtClean="0"/>
          </a:p>
          <a:p>
            <a:pPr marL="514350" lvl="0" indent="-514350" algn="just">
              <a:buFont typeface="+mj-lt"/>
              <a:buAutoNum type="arabicParenR" startAt="5"/>
            </a:pPr>
            <a:r>
              <a:rPr lang="en-US" b="1" dirty="0" smtClean="0">
                <a:latin typeface="Cambria" pitchFamily="18" charset="0"/>
              </a:rPr>
              <a:t>20% revision of DPR </a:t>
            </a:r>
            <a:r>
              <a:rPr lang="en-US" dirty="0" smtClean="0">
                <a:latin typeface="Cambria" pitchFamily="18" charset="0"/>
              </a:rPr>
              <a:t>and inclusion of above works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Mulanthuruthy\NRM\valiyakulam\IMG-20161214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3" y="1079501"/>
            <a:ext cx="7366237" cy="44679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81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+mj-lt"/>
              <a:buAutoNum type="arabicParenR" startAt="7"/>
            </a:pPr>
            <a:r>
              <a:rPr lang="en-IN" sz="3000" b="1" dirty="0" smtClean="0">
                <a:latin typeface="Cambria" pitchFamily="18" charset="0"/>
              </a:rPr>
              <a:t>  </a:t>
            </a:r>
            <a:r>
              <a:rPr lang="en-IN" sz="3000" b="1" dirty="0" err="1" smtClean="0">
                <a:latin typeface="Cambria" pitchFamily="18" charset="0"/>
              </a:rPr>
              <a:t>Desiltation</a:t>
            </a:r>
            <a:r>
              <a:rPr lang="en-IN" sz="3000" b="1" dirty="0" smtClean="0">
                <a:latin typeface="Cambria" pitchFamily="18" charset="0"/>
              </a:rPr>
              <a:t> of </a:t>
            </a:r>
            <a:r>
              <a:rPr lang="en-IN" sz="3000" b="1" dirty="0" err="1" smtClean="0">
                <a:latin typeface="Cambria" pitchFamily="18" charset="0"/>
              </a:rPr>
              <a:t>Pallippuram</a:t>
            </a:r>
            <a:r>
              <a:rPr lang="en-IN" sz="3000" b="1" dirty="0" smtClean="0">
                <a:latin typeface="Cambria" pitchFamily="18" charset="0"/>
              </a:rPr>
              <a:t> </a:t>
            </a:r>
            <a:r>
              <a:rPr lang="en-IN" sz="3000" b="1" dirty="0" err="1" smtClean="0">
                <a:latin typeface="Cambria" pitchFamily="18" charset="0"/>
              </a:rPr>
              <a:t>puncha</a:t>
            </a:r>
            <a:r>
              <a:rPr lang="en-IN" sz="3000" b="1" dirty="0" smtClean="0">
                <a:latin typeface="Cambria" pitchFamily="18" charset="0"/>
              </a:rPr>
              <a:t> </a:t>
            </a:r>
            <a:r>
              <a:rPr lang="en-IN" sz="3000" b="1" dirty="0" err="1" smtClean="0">
                <a:latin typeface="Cambria" pitchFamily="18" charset="0"/>
              </a:rPr>
              <a:t>thodu</a:t>
            </a:r>
            <a:r>
              <a:rPr lang="en-IN" sz="3000" b="1" dirty="0" smtClean="0">
                <a:latin typeface="Cambria" pitchFamily="18" charset="0"/>
              </a:rPr>
              <a:t>  and bund formation under Mahatma Gandhi NREGS</a:t>
            </a:r>
          </a:p>
          <a:p>
            <a:pPr algn="ctr"/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nnual Report success stories\success story for Salim sir\IMG-20190711-WA0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1"/>
            <a:ext cx="9144000" cy="5159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62600" y="43815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MGNREGS Expenditure-2,63,000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Length-1200 m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ulanthuruthy\NRM\valiyakulam\DSCN74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790576"/>
            <a:ext cx="7696200" cy="4810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482600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C000"/>
                </a:solidFill>
              </a:rPr>
              <a:t>PMKSY Expenditure -3,28,756</a:t>
            </a:r>
          </a:p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292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arenR" startAt="8"/>
            </a:pPr>
            <a:r>
              <a:rPr lang="en-IN" sz="3000" b="1" dirty="0" smtClean="0">
                <a:latin typeface="Cambria" pitchFamily="18" charset="0"/>
              </a:rPr>
              <a:t> </a:t>
            </a:r>
            <a:r>
              <a:rPr lang="en-IN" sz="3200" b="1" dirty="0" smtClean="0">
                <a:latin typeface="Cambria" pitchFamily="18" charset="0"/>
              </a:rPr>
              <a:t>1 m height increased for </a:t>
            </a:r>
            <a:r>
              <a:rPr lang="en-IN" sz="3200" b="1" dirty="0" err="1" smtClean="0">
                <a:latin typeface="Cambria" pitchFamily="18" charset="0"/>
              </a:rPr>
              <a:t>Valiyakulam</a:t>
            </a:r>
            <a:r>
              <a:rPr lang="en-IN" sz="3200" b="1" dirty="0" smtClean="0">
                <a:latin typeface="Cambria" pitchFamily="18" charset="0"/>
              </a:rPr>
              <a:t> </a:t>
            </a:r>
            <a:endParaRPr lang="en-IN" sz="3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Annual Report success stories\success story for Salim sir\DSCN87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1460500"/>
            <a:ext cx="6705956" cy="419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1905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+mj-lt"/>
              <a:buAutoNum type="arabicParenR" startAt="9"/>
            </a:pPr>
            <a:r>
              <a:rPr lang="en-US" sz="3000" b="1" dirty="0" smtClean="0">
                <a:latin typeface="Cambria" pitchFamily="18" charset="0"/>
              </a:rPr>
              <a:t>   </a:t>
            </a:r>
            <a:r>
              <a:rPr lang="en-US" sz="3000" b="1" dirty="0" err="1" smtClean="0">
                <a:latin typeface="Cambria" pitchFamily="18" charset="0"/>
              </a:rPr>
              <a:t>Desiltation</a:t>
            </a:r>
            <a:r>
              <a:rPr lang="en-US" sz="3000" b="1" dirty="0" smtClean="0">
                <a:latin typeface="Cambria" pitchFamily="18" charset="0"/>
              </a:rPr>
              <a:t> and renovation of another main</a:t>
            </a:r>
          </a:p>
          <a:p>
            <a:pPr marL="342900" lvl="0" indent="-342900" algn="ctr"/>
            <a:r>
              <a:rPr lang="en-US" sz="3000" b="1" dirty="0" smtClean="0">
                <a:latin typeface="Cambria" pitchFamily="18" charset="0"/>
              </a:rPr>
              <a:t> </a:t>
            </a:r>
            <a:r>
              <a:rPr lang="en-US" sz="3000" b="1" dirty="0" err="1" smtClean="0">
                <a:latin typeface="Cambria" pitchFamily="18" charset="0"/>
              </a:rPr>
              <a:t>thalakulam</a:t>
            </a:r>
            <a:r>
              <a:rPr lang="en-US" sz="3000" b="1" dirty="0" smtClean="0">
                <a:latin typeface="Cambria" pitchFamily="18" charset="0"/>
              </a:rPr>
              <a:t> –</a:t>
            </a:r>
            <a:r>
              <a:rPr lang="en-US" sz="3000" b="1" dirty="0" err="1" smtClean="0">
                <a:latin typeface="Cambria" pitchFamily="18" charset="0"/>
              </a:rPr>
              <a:t>Ayyankuzhichira</a:t>
            </a:r>
            <a:r>
              <a:rPr lang="en-US" sz="3000" b="1" dirty="0" smtClean="0">
                <a:latin typeface="Cambria" pitchFamily="18" charset="0"/>
              </a:rPr>
              <a:t> under PMKSY</a:t>
            </a:r>
            <a:endParaRPr lang="en-US" sz="3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Mulanthuruthy\NRM\Ayyankuzhichira\photo2_fdc_IWMP_IWMPFDC_NewActivity_Point_69e81c0f36e32e09_16_1_7_6_3_2019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776654" y="1"/>
            <a:ext cx="7757746" cy="56594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635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err="1" smtClean="0">
                <a:latin typeface="Cambria" pitchFamily="18" charset="0"/>
              </a:rPr>
              <a:t>Ayyankuzhi</a:t>
            </a:r>
            <a:r>
              <a:rPr lang="en-IN" b="1" dirty="0" smtClean="0">
                <a:latin typeface="Cambria" pitchFamily="18" charset="0"/>
              </a:rPr>
              <a:t> </a:t>
            </a:r>
            <a:r>
              <a:rPr lang="en-IN" b="1" dirty="0" err="1" smtClean="0">
                <a:latin typeface="Cambria" pitchFamily="18" charset="0"/>
              </a:rPr>
              <a:t>chira</a:t>
            </a:r>
            <a:r>
              <a:rPr lang="en-IN" b="1" dirty="0" smtClean="0">
                <a:latin typeface="Cambria" pitchFamily="18" charset="0"/>
              </a:rPr>
              <a:t> Before </a:t>
            </a:r>
            <a:endParaRPr lang="en-IN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7"/>
            <a:ext cx="9144000" cy="571235"/>
          </a:xfrm>
        </p:spPr>
        <p:txBody>
          <a:bodyPr>
            <a:noAutofit/>
          </a:bodyPr>
          <a:lstStyle/>
          <a:p>
            <a:r>
              <a:rPr lang="en-US" sz="3100" b="1" u="sng" dirty="0">
                <a:latin typeface="Cambria" pitchFamily="18" charset="0"/>
              </a:rPr>
              <a:t>RENOVATION OF PERAPPAMANCODE CHECK DAM</a:t>
            </a:r>
            <a:r>
              <a:rPr lang="en-US" sz="3100" dirty="0">
                <a:latin typeface="Cambria" pitchFamily="18" charset="0"/>
              </a:rPr>
              <a:t/>
            </a:r>
            <a:br>
              <a:rPr lang="en-US" sz="3100" dirty="0">
                <a:latin typeface="Cambria" pitchFamily="18" charset="0"/>
              </a:rPr>
            </a:br>
            <a:endParaRPr lang="en-US" sz="31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23900"/>
            <a:ext cx="8458200" cy="4800600"/>
          </a:xfrm>
        </p:spPr>
        <p:txBody>
          <a:bodyPr>
            <a:normAutofit fontScale="55000" lnSpcReduction="20000"/>
          </a:bodyPr>
          <a:lstStyle/>
          <a:p>
            <a:pPr marL="571500" lvl="0" indent="-571500" algn="ctr">
              <a:lnSpc>
                <a:spcPct val="170000"/>
              </a:lnSpc>
              <a:buNone/>
            </a:pPr>
            <a:r>
              <a:rPr lang="en-US" sz="5100" b="1" dirty="0">
                <a:latin typeface="Cambria" pitchFamily="18" charset="0"/>
              </a:rPr>
              <a:t>Brief history</a:t>
            </a:r>
            <a:endParaRPr lang="en-US" sz="5100" dirty="0">
              <a:latin typeface="Cambria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>
                <a:latin typeface="Cambria" pitchFamily="18" charset="0"/>
              </a:rPr>
              <a:t> </a:t>
            </a:r>
            <a:r>
              <a:rPr lang="en-US" b="1" dirty="0" err="1" smtClean="0">
                <a:latin typeface="Cambria" pitchFamily="18" charset="0"/>
              </a:rPr>
              <a:t>Perappamancode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Check Dam</a:t>
            </a:r>
            <a:r>
              <a:rPr lang="en-US" dirty="0">
                <a:latin typeface="Cambria" pitchFamily="18" charset="0"/>
              </a:rPr>
              <a:t> is a concrete check dam with a wooden water regulatory valve system constructed in the  </a:t>
            </a:r>
            <a:r>
              <a:rPr lang="en-US" dirty="0" err="1">
                <a:latin typeface="Cambria" pitchFamily="18" charset="0"/>
              </a:rPr>
              <a:t>Vamanapuram</a:t>
            </a:r>
            <a:r>
              <a:rPr lang="en-US" dirty="0">
                <a:latin typeface="Cambria" pitchFamily="18" charset="0"/>
              </a:rPr>
              <a:t> river basin.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It is located </a:t>
            </a:r>
            <a:r>
              <a:rPr lang="en-US" dirty="0" smtClean="0">
                <a:latin typeface="Cambria" pitchFamily="18" charset="0"/>
              </a:rPr>
              <a:t>between  8°40’03.04N &amp; 76°50’40.13E in </a:t>
            </a:r>
            <a:r>
              <a:rPr lang="en-US" dirty="0">
                <a:latin typeface="Cambria" pitchFamily="18" charset="0"/>
              </a:rPr>
              <a:t>the 4V29a </a:t>
            </a:r>
            <a:r>
              <a:rPr lang="en-US" dirty="0" err="1">
                <a:latin typeface="Cambria" pitchFamily="18" charset="0"/>
              </a:rPr>
              <a:t>microwatershed</a:t>
            </a:r>
            <a:r>
              <a:rPr lang="en-US" dirty="0">
                <a:latin typeface="Cambria" pitchFamily="18" charset="0"/>
              </a:rPr>
              <a:t> in </a:t>
            </a:r>
            <a:r>
              <a:rPr lang="en-US" dirty="0" err="1">
                <a:latin typeface="Cambria" pitchFamily="18" charset="0"/>
              </a:rPr>
              <a:t>Mudakkal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Grama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panchayat</a:t>
            </a:r>
            <a:r>
              <a:rPr lang="en-US" dirty="0">
                <a:latin typeface="Cambria" pitchFamily="18" charset="0"/>
              </a:rPr>
              <a:t>. 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The </a:t>
            </a:r>
            <a:r>
              <a:rPr lang="en-US" dirty="0">
                <a:latin typeface="Cambria" pitchFamily="18" charset="0"/>
              </a:rPr>
              <a:t>unique feature of the check dam is that it  was constructed by the British people during 1894 with the intention of keeping the </a:t>
            </a:r>
            <a:r>
              <a:rPr lang="en-US" dirty="0" err="1">
                <a:latin typeface="Cambria" pitchFamily="18" charset="0"/>
              </a:rPr>
              <a:t>perenniality</a:t>
            </a:r>
            <a:r>
              <a:rPr lang="en-US" dirty="0">
                <a:latin typeface="Cambria" pitchFamily="18" charset="0"/>
              </a:rPr>
              <a:t> of the downstream throughout the year; avoid flooding in the adjacent valley during harvest season of paddy  and to provide controlled irrigation for the paddy crop.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172200" cy="4445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After </a:t>
            </a:r>
            <a:r>
              <a:rPr lang="en-US" sz="2000" b="1" dirty="0" err="1" smtClean="0">
                <a:latin typeface="Cambria" pitchFamily="18" charset="0"/>
              </a:rPr>
              <a:t>Desiltation</a:t>
            </a:r>
            <a:endParaRPr lang="en-US" sz="2000" b="1" dirty="0">
              <a:latin typeface="Cambria" pitchFamily="18" charset="0"/>
            </a:endParaRPr>
          </a:p>
        </p:txBody>
      </p:sp>
      <p:pic>
        <p:nvPicPr>
          <p:cNvPr id="2050" name="Picture 2" descr="D:\Mulanthuruthy\NRM\kanayannoor ayyappa kshetra kulam\DSCN65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71501"/>
            <a:ext cx="9144000" cy="497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ulanthuruthy\NRM\Ayyankuzhichira\IMG-20190514-WA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0"/>
            <a:ext cx="9144000" cy="49847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6934200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Work in progress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D:\Annual Report success stories\success story for Salim sir\DSCN87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0502"/>
            <a:ext cx="9144000" cy="5152219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78486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After completion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5407223"/>
            <a:ext cx="2767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9.9272568 N ,76.3947845 E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3180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PMKSY Expenditure -14,52,000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MGNREGS Expenditure-84500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Capacity before -1000 m3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Capacity after -2100m3</a:t>
            </a:r>
          </a:p>
          <a:p>
            <a:endParaRPr lang="en-IN" dirty="0" smtClean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Mulanthuruthy\NRM\Fallow land cultivation\IMG-20190711-WA00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2" y="1104901"/>
            <a:ext cx="5129197" cy="2404311"/>
          </a:xfrm>
          <a:prstGeom prst="rect">
            <a:avLst/>
          </a:prstGeom>
          <a:noFill/>
        </p:spPr>
      </p:pic>
      <p:pic>
        <p:nvPicPr>
          <p:cNvPr id="5" name="Picture 2" descr="D:\Mulanthuruthy\NRM\Fallow land cultivation\IMG-20190711-WA00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14800" y="3357563"/>
            <a:ext cx="5029200" cy="2357438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124200" y="3746500"/>
            <a:ext cx="609600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52400" y="114301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arenR" startAt="10"/>
            </a:pPr>
            <a:r>
              <a:rPr lang="en-US" sz="2400" b="1" dirty="0" smtClean="0">
                <a:latin typeface="Cambria" pitchFamily="18" charset="0"/>
              </a:rPr>
              <a:t>Land preparation by </a:t>
            </a:r>
            <a:r>
              <a:rPr lang="en-US" sz="2400" b="1" i="1" dirty="0" err="1" smtClean="0">
                <a:latin typeface="Cambria" pitchFamily="18" charset="0"/>
              </a:rPr>
              <a:t>padasekhara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samiti</a:t>
            </a:r>
            <a:r>
              <a:rPr lang="en-US" sz="2400" b="1" i="1" dirty="0" smtClean="0">
                <a:latin typeface="Cambria" pitchFamily="18" charset="0"/>
              </a:rPr>
              <a:t>   </a:t>
            </a:r>
          </a:p>
          <a:p>
            <a:pPr marL="457200" lvl="0" indent="-457200"/>
            <a:r>
              <a:rPr lang="en-US" sz="2400" b="1" i="1" dirty="0" smtClean="0">
                <a:latin typeface="Cambria" pitchFamily="18" charset="0"/>
              </a:rPr>
              <a:t>                      </a:t>
            </a:r>
            <a:r>
              <a:rPr lang="en-US" sz="2400" dirty="0" smtClean="0">
                <a:latin typeface="Cambria" pitchFamily="18" charset="0"/>
              </a:rPr>
              <a:t>Tremendous exercise – 3 times ploughed using tractor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ulanthuruthy\NRM\Fallow land cultivation\IMG-20190711-WA0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3815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err="1" smtClean="0">
                <a:latin typeface="Cambria" pitchFamily="18" charset="0"/>
              </a:rPr>
              <a:t>Pallippuram</a:t>
            </a:r>
            <a:r>
              <a:rPr lang="en-IN" sz="2400" dirty="0" smtClean="0">
                <a:latin typeface="Cambria" pitchFamily="18" charset="0"/>
              </a:rPr>
              <a:t> </a:t>
            </a:r>
            <a:r>
              <a:rPr lang="en-IN" sz="2400" dirty="0" err="1" smtClean="0">
                <a:latin typeface="Cambria" pitchFamily="18" charset="0"/>
              </a:rPr>
              <a:t>puncha</a:t>
            </a:r>
            <a:r>
              <a:rPr lang="en-IN" sz="2400" dirty="0" smtClean="0">
                <a:latin typeface="Cambria" pitchFamily="18" charset="0"/>
              </a:rPr>
              <a:t> field – different stages</a:t>
            </a:r>
            <a:endParaRPr lang="en-IN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ulanthuruthy\NRM\Fallow land cultivation\IMG-20190315-WA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1"/>
            <a:ext cx="9144000" cy="43973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257800" y="5407223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9.928892, 76.395159</a:t>
            </a:r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52500"/>
          </a:xfrm>
        </p:spPr>
        <p:txBody>
          <a:bodyPr>
            <a:normAutofit/>
          </a:bodyPr>
          <a:lstStyle/>
          <a:p>
            <a:r>
              <a:rPr lang="en-IN" sz="2400" dirty="0" err="1" smtClean="0">
                <a:latin typeface="Cambria" pitchFamily="18" charset="0"/>
              </a:rPr>
              <a:t>Pallippuram</a:t>
            </a:r>
            <a:r>
              <a:rPr lang="en-IN" sz="2400" dirty="0" smtClean="0">
                <a:latin typeface="Cambria" pitchFamily="18" charset="0"/>
              </a:rPr>
              <a:t> </a:t>
            </a:r>
            <a:r>
              <a:rPr lang="en-IN" sz="2400" dirty="0" err="1" smtClean="0">
                <a:latin typeface="Cambria" pitchFamily="18" charset="0"/>
              </a:rPr>
              <a:t>puncha</a:t>
            </a:r>
            <a:r>
              <a:rPr lang="en-IN" sz="2400" dirty="0" smtClean="0">
                <a:latin typeface="Cambria" pitchFamily="18" charset="0"/>
              </a:rPr>
              <a:t> field – different stages</a:t>
            </a:r>
            <a:endParaRPr lang="en-IN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ulanthuruthy\NRM\Fallow land cultivation\IMG-20190711-WA0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06502"/>
            <a:ext cx="9144000" cy="4127499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n-IN" sz="2400" dirty="0" err="1" smtClean="0">
                <a:latin typeface="Cambria" pitchFamily="18" charset="0"/>
              </a:rPr>
              <a:t>Pallippuram</a:t>
            </a:r>
            <a:r>
              <a:rPr lang="en-IN" sz="2400" dirty="0" smtClean="0">
                <a:latin typeface="Cambria" pitchFamily="18" charset="0"/>
              </a:rPr>
              <a:t> </a:t>
            </a:r>
            <a:r>
              <a:rPr lang="en-IN" sz="2400" dirty="0" err="1" smtClean="0">
                <a:latin typeface="Cambria" pitchFamily="18" charset="0"/>
              </a:rPr>
              <a:t>puncha</a:t>
            </a:r>
            <a:r>
              <a:rPr lang="en-IN" sz="2400" dirty="0" smtClean="0">
                <a:latin typeface="Cambria" pitchFamily="18" charset="0"/>
              </a:rPr>
              <a:t> field – different stages</a:t>
            </a:r>
            <a:endParaRPr lang="en-IN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Mulanthuruthy\NRM\Fallow land cultivation\IMG-20190711-WA0100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1600200" y="2095500"/>
            <a:ext cx="7467600" cy="35004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-38098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arenR" startAt="11"/>
            </a:pPr>
            <a:r>
              <a:rPr lang="en-US" sz="2000" b="1" dirty="0" smtClean="0">
                <a:latin typeface="Cambria" pitchFamily="18" charset="0"/>
              </a:rPr>
              <a:t>Subsidy released – </a:t>
            </a:r>
            <a:r>
              <a:rPr lang="en-US" sz="2000" dirty="0" smtClean="0">
                <a:latin typeface="Cambria" pitchFamily="18" charset="0"/>
              </a:rPr>
              <a:t>Rs.48192 / ha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PMKSY – 4ha(land preparation, sowing, fertilizer application, field bund formation)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err="1" smtClean="0">
                <a:latin typeface="Cambria" pitchFamily="18" charset="0"/>
              </a:rPr>
              <a:t>Agri</a:t>
            </a:r>
            <a:r>
              <a:rPr lang="en-US" sz="2000" dirty="0" smtClean="0">
                <a:latin typeface="Cambria" pitchFamily="18" charset="0"/>
              </a:rPr>
              <a:t> Dept –for 8.5ha</a:t>
            </a:r>
          </a:p>
          <a:p>
            <a:pPr lvl="0"/>
            <a:r>
              <a:rPr lang="en-IN" sz="2000" b="1" dirty="0" smtClean="0">
                <a:latin typeface="Cambria" pitchFamily="18" charset="0"/>
              </a:rPr>
              <a:t>12) Harvest Festival 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>
                <a:latin typeface="Cambria" pitchFamily="18" charset="0"/>
              </a:rPr>
              <a:t>Production -3-4ton/ha </a:t>
            </a:r>
          </a:p>
          <a:p>
            <a:pPr lvl="0"/>
            <a:endParaRPr lang="en-US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2456" r="1493" b="11267"/>
          <a:stretch>
            <a:fillRect/>
          </a:stretch>
        </p:blipFill>
        <p:spPr bwMode="auto">
          <a:xfrm>
            <a:off x="0" y="890924"/>
            <a:ext cx="9144000" cy="375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b="11100"/>
          <a:stretch>
            <a:fillRect/>
          </a:stretch>
        </p:blipFill>
        <p:spPr bwMode="auto">
          <a:xfrm>
            <a:off x="3" y="1524000"/>
            <a:ext cx="914732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1905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arenR" startAt="13"/>
            </a:pPr>
            <a:r>
              <a:rPr lang="en-US" sz="2800" b="1" dirty="0" smtClean="0">
                <a:latin typeface="Cambria" pitchFamily="18" charset="0"/>
              </a:rPr>
              <a:t> At present – Opened for duck  &amp; fish farming </a:t>
            </a:r>
            <a:endParaRPr lang="en-US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mbria" pitchFamily="18" charset="0"/>
              </a:rPr>
              <a:t/>
            </a:r>
            <a:br>
              <a:rPr lang="en-US" sz="3600" dirty="0" smtClean="0">
                <a:latin typeface="Cambria" pitchFamily="18" charset="0"/>
              </a:rPr>
            </a:br>
            <a:r>
              <a:rPr lang="en-US" sz="3600" b="1" dirty="0" smtClean="0">
                <a:latin typeface="Cambria" pitchFamily="18" charset="0"/>
              </a:rPr>
              <a:t>Status at time of launching of IWMP</a:t>
            </a:r>
            <a:r>
              <a:rPr lang="en-US" sz="3600" dirty="0" smtClean="0">
                <a:latin typeface="Cambria" pitchFamily="18" charset="0"/>
              </a:rPr>
              <a:t/>
            </a:r>
            <a:br>
              <a:rPr lang="en-US" sz="3600" dirty="0" smtClean="0">
                <a:latin typeface="Cambria" pitchFamily="18" charset="0"/>
              </a:rPr>
            </a:br>
            <a:endParaRPr lang="en-US" sz="36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33500"/>
            <a:ext cx="8839200" cy="3886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The </a:t>
            </a:r>
            <a:r>
              <a:rPr lang="en-US" dirty="0">
                <a:latin typeface="Cambria" pitchFamily="18" charset="0"/>
              </a:rPr>
              <a:t>iron bars used for fixing the </a:t>
            </a:r>
            <a:r>
              <a:rPr lang="en-US" b="1" dirty="0">
                <a:latin typeface="Cambria" pitchFamily="18" charset="0"/>
              </a:rPr>
              <a:t>wooden valve</a:t>
            </a:r>
            <a:r>
              <a:rPr lang="en-US" dirty="0">
                <a:latin typeface="Cambria" pitchFamily="18" charset="0"/>
              </a:rPr>
              <a:t> were totally ruined.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The wooden pieces of the </a:t>
            </a:r>
            <a:r>
              <a:rPr lang="en-US" b="1" dirty="0">
                <a:latin typeface="Cambria" pitchFamily="18" charset="0"/>
              </a:rPr>
              <a:t>Valve</a:t>
            </a:r>
            <a:r>
              <a:rPr lang="en-US" dirty="0">
                <a:latin typeface="Cambria" pitchFamily="18" charset="0"/>
              </a:rPr>
              <a:t> got damaged due to ageing  and poor maintenance. 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The concrete basement of the </a:t>
            </a:r>
            <a:r>
              <a:rPr lang="en-US" b="1" dirty="0">
                <a:latin typeface="Cambria" pitchFamily="18" charset="0"/>
              </a:rPr>
              <a:t>Valve System</a:t>
            </a:r>
            <a:r>
              <a:rPr lang="en-US" dirty="0">
                <a:latin typeface="Cambria" pitchFamily="18" charset="0"/>
              </a:rPr>
              <a:t> was broken here and there due to constant heavy flow of water over it</a:t>
            </a:r>
            <a:r>
              <a:rPr lang="en-US" dirty="0" smtClean="0">
                <a:latin typeface="Cambria" pitchFamily="18" charset="0"/>
              </a:rPr>
              <a:t>.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571500"/>
          <a:ext cx="80772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Outcome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GRAPHS-27.JAN.2017-DD-TV\Glenmar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953000" cy="3390900"/>
          </a:xfrm>
          <a:prstGeom prst="rect">
            <a:avLst/>
          </a:prstGeom>
          <a:noFill/>
        </p:spPr>
      </p:pic>
      <p:pic>
        <p:nvPicPr>
          <p:cNvPr id="3" name="Picture 2" descr="E:\PHOTOGRAPHS-27.JAN.2017-DD-TV\PATHANAPURAM-WELL RECHARG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2402" y="2171700"/>
            <a:ext cx="5105399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_you_thankyou_leaves_photography_hd-wallpaper-19082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old itam\desktop\iwmp pirappankad\WP_20131122_01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4953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4" y="5067302"/>
            <a:ext cx="759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Initial Status of the Check Dam and the Lead </a:t>
            </a:r>
            <a:r>
              <a:rPr lang="en-US" sz="2400" b="1" dirty="0">
                <a:latin typeface="Cambria" pitchFamily="18" charset="0"/>
              </a:rPr>
              <a:t>C</a:t>
            </a:r>
            <a:r>
              <a:rPr lang="en-US" sz="2400" b="1" dirty="0" smtClean="0">
                <a:latin typeface="Cambria" pitchFamily="18" charset="0"/>
              </a:rPr>
              <a:t>hannel</a:t>
            </a:r>
            <a:endParaRPr lang="en-US" sz="2400" b="1" dirty="0">
              <a:latin typeface="Cambria" pitchFamily="18" charset="0"/>
            </a:endParaRPr>
          </a:p>
        </p:txBody>
      </p:sp>
      <p:pic>
        <p:nvPicPr>
          <p:cNvPr id="6" name="Picture 5" descr="F:\old itam\desktop\iwmp pirappankad\WP_20131115_02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4953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52400" y="6593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8°40’03.04N &amp; 76°50’40.13E</a:t>
            </a:r>
            <a:endParaRPr lang="en-US" b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867"/>
            <a:ext cx="8915400" cy="799835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>
                <a:latin typeface="Cambria" pitchFamily="18" charset="0"/>
              </a:rPr>
              <a:t>Interventions  undertaken for renovation  </a:t>
            </a:r>
            <a:r>
              <a:rPr lang="en-US" sz="3600" dirty="0" smtClean="0">
                <a:latin typeface="Cambria" pitchFamily="18" charset="0"/>
              </a:rPr>
              <a:t/>
            </a:r>
            <a:br>
              <a:rPr lang="en-US" sz="3600" dirty="0" smtClean="0">
                <a:latin typeface="Cambria" pitchFamily="18" charset="0"/>
              </a:rPr>
            </a:br>
            <a:endParaRPr lang="en-US" sz="36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534400" cy="46101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lphaUcPeriod"/>
            </a:pPr>
            <a:r>
              <a:rPr lang="en-US" sz="3900" b="1" u="sng" dirty="0" smtClean="0">
                <a:latin typeface="Cambria" pitchFamily="18" charset="0"/>
              </a:rPr>
              <a:t>Under PMKSY erstwhile IWMP </a:t>
            </a:r>
            <a:endParaRPr lang="en-US" sz="3900" dirty="0" smtClean="0">
              <a:latin typeface="Cambria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The </a:t>
            </a:r>
            <a:r>
              <a:rPr lang="en-US" dirty="0">
                <a:latin typeface="Cambria" pitchFamily="18" charset="0"/>
              </a:rPr>
              <a:t>damaged concrete construction was reinforced using steel and concrete; 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broken wooden pieces were replaced by imported  water friendly </a:t>
            </a:r>
            <a:r>
              <a:rPr lang="en-US" b="1" dirty="0" err="1">
                <a:latin typeface="Cambria" pitchFamily="18" charset="0"/>
              </a:rPr>
              <a:t>Pincoda</a:t>
            </a:r>
            <a:r>
              <a:rPr lang="en-US" b="1" dirty="0">
                <a:latin typeface="Cambria" pitchFamily="18" charset="0"/>
              </a:rPr>
              <a:t> wood</a:t>
            </a:r>
            <a:r>
              <a:rPr lang="en-US" dirty="0">
                <a:latin typeface="Cambria" pitchFamily="18" charset="0"/>
              </a:rPr>
              <a:t> from Malaysia.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The worn  out </a:t>
            </a:r>
            <a:r>
              <a:rPr lang="en-US" b="1" dirty="0">
                <a:latin typeface="Cambria" pitchFamily="18" charset="0"/>
              </a:rPr>
              <a:t>cast-iron  rod </a:t>
            </a:r>
            <a:r>
              <a:rPr lang="en-US" dirty="0">
                <a:latin typeface="Cambria" pitchFamily="18" charset="0"/>
              </a:rPr>
              <a:t>functioning as the base of the regulating valve system was replaced with a new one </a:t>
            </a:r>
          </a:p>
          <a:p>
            <a:pPr>
              <a:lnSpc>
                <a:spcPct val="160000"/>
              </a:lnSpc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2"/>
            <a:ext cx="8153400" cy="418835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latin typeface="Cambria" pitchFamily="18" charset="0"/>
              </a:rPr>
              <a:t>Work Under IWMP </a:t>
            </a:r>
            <a:endParaRPr lang="en-US" sz="2200" b="1" dirty="0">
              <a:latin typeface="Cambria" pitchFamily="18" charset="0"/>
            </a:endParaRPr>
          </a:p>
        </p:txBody>
      </p:sp>
      <p:pic>
        <p:nvPicPr>
          <p:cNvPr id="4" name="Picture 3" descr="C:\Users\user\Downloads\received_1653428024869740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100"/>
            <a:ext cx="8229600" cy="377163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Cambria" pitchFamily="18" charset="0"/>
              </a:rPr>
              <a:t>B.  </a:t>
            </a:r>
            <a:r>
              <a:rPr lang="en-US" b="1" u="sng" dirty="0">
                <a:latin typeface="Cambria" pitchFamily="18" charset="0"/>
              </a:rPr>
              <a:t>Under convergence </a:t>
            </a:r>
            <a:endParaRPr lang="en-US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Renovation of pump house and installation of pump set by </a:t>
            </a:r>
            <a:r>
              <a:rPr lang="en-US" dirty="0" err="1">
                <a:latin typeface="Cambria" pitchFamily="18" charset="0"/>
              </a:rPr>
              <a:t>Gramma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panchayat</a:t>
            </a:r>
            <a:r>
              <a:rPr lang="en-US" dirty="0">
                <a:latin typeface="Cambria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250m of lead channel cleared under MGNREGS </a:t>
            </a:r>
          </a:p>
          <a:p>
            <a:pPr>
              <a:lnSpc>
                <a:spcPct val="150000"/>
              </a:lnSpc>
              <a:buNone/>
            </a:pPr>
            <a:endParaRPr lang="en-US" dirty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user\Desktop\iwmp pirappankad\New folder\DSC_0031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57200" y="266700"/>
            <a:ext cx="8229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71600" y="5143502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mbria" pitchFamily="18" charset="0"/>
              </a:rPr>
              <a:t>Site Clearance with MGNREGS </a:t>
            </a:r>
            <a:r>
              <a:rPr lang="en-US" sz="2200" b="1" dirty="0" err="1" smtClean="0">
                <a:latin typeface="Cambria" pitchFamily="18" charset="0"/>
              </a:rPr>
              <a:t>Labourers</a:t>
            </a:r>
            <a:endParaRPr lang="en-US" sz="22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819</Words>
  <Application>Microsoft Office PowerPoint</Application>
  <PresentationFormat>On-screen Show (16:10)</PresentationFormat>
  <Paragraphs>125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Success Stories SLNA Kerala</vt:lpstr>
      <vt:lpstr>Slide 2</vt:lpstr>
      <vt:lpstr>RENOVATION OF PERAPPAMANCODE CHECK DAM </vt:lpstr>
      <vt:lpstr> Status at time of launching of IWMP </vt:lpstr>
      <vt:lpstr>Slide 5</vt:lpstr>
      <vt:lpstr>Interventions  undertaken for renovation   </vt:lpstr>
      <vt:lpstr>Work Under IWMP </vt:lpstr>
      <vt:lpstr>Slide 8</vt:lpstr>
      <vt:lpstr>Slide 9</vt:lpstr>
      <vt:lpstr>Financial Statement </vt:lpstr>
      <vt:lpstr>Slide 11</vt:lpstr>
      <vt:lpstr>Slide 12</vt:lpstr>
      <vt:lpstr>Outcome of the Project</vt:lpstr>
      <vt:lpstr>Contd..</vt:lpstr>
      <vt:lpstr>Slide 15</vt:lpstr>
      <vt:lpstr>Slide 16</vt:lpstr>
      <vt:lpstr>Details of The intervention</vt:lpstr>
      <vt:lpstr>Status Before the Intervention</vt:lpstr>
      <vt:lpstr>Slide 19</vt:lpstr>
      <vt:lpstr>Slide 20</vt:lpstr>
      <vt:lpstr>Slide 21</vt:lpstr>
      <vt:lpstr>Slide 22</vt:lpstr>
      <vt:lpstr>After Completion</vt:lpstr>
      <vt:lpstr>Slide 24</vt:lpstr>
      <vt:lpstr>Slide 25</vt:lpstr>
      <vt:lpstr>Slide 26</vt:lpstr>
      <vt:lpstr>Slide 27</vt:lpstr>
      <vt:lpstr>Slide 28</vt:lpstr>
      <vt:lpstr>Slide 29</vt:lpstr>
      <vt:lpstr>After Desiltation</vt:lpstr>
      <vt:lpstr>Slide 31</vt:lpstr>
      <vt:lpstr>Slide 32</vt:lpstr>
      <vt:lpstr>Slide 33</vt:lpstr>
      <vt:lpstr>Pallippuram puncha field – different stages</vt:lpstr>
      <vt:lpstr>Pallippuram puncha field – different stages</vt:lpstr>
      <vt:lpstr>Pallippuram puncha field – different stages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Stories SLNA Kerala</dc:title>
  <dc:creator>Administrator</dc:creator>
  <cp:lastModifiedBy>Administrator</cp:lastModifiedBy>
  <cp:revision>52</cp:revision>
  <dcterms:created xsi:type="dcterms:W3CDTF">2019-07-16T06:16:59Z</dcterms:created>
  <dcterms:modified xsi:type="dcterms:W3CDTF">2020-06-10T07:35:39Z</dcterms:modified>
</cp:coreProperties>
</file>